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4" r:id="rId3"/>
    <p:sldMasterId id="2147483680" r:id="rId4"/>
  </p:sldMasterIdLst>
  <p:notesMasterIdLst>
    <p:notesMasterId r:id="rId72"/>
  </p:notesMasterIdLst>
  <p:handoutMasterIdLst>
    <p:handoutMasterId r:id="rId73"/>
  </p:handoutMasterIdLst>
  <p:sldIdLst>
    <p:sldId id="274" r:id="rId5"/>
    <p:sldId id="431" r:id="rId6"/>
    <p:sldId id="434" r:id="rId7"/>
    <p:sldId id="435" r:id="rId8"/>
    <p:sldId id="436" r:id="rId9"/>
    <p:sldId id="437" r:id="rId10"/>
    <p:sldId id="438" r:id="rId11"/>
    <p:sldId id="443" r:id="rId12"/>
    <p:sldId id="440" r:id="rId13"/>
    <p:sldId id="441" r:id="rId14"/>
    <p:sldId id="442" r:id="rId15"/>
    <p:sldId id="439" r:id="rId16"/>
    <p:sldId id="444" r:id="rId17"/>
    <p:sldId id="445" r:id="rId18"/>
    <p:sldId id="446" r:id="rId19"/>
    <p:sldId id="447" r:id="rId20"/>
    <p:sldId id="448" r:id="rId21"/>
    <p:sldId id="496" r:id="rId22"/>
    <p:sldId id="495" r:id="rId23"/>
    <p:sldId id="497" r:id="rId24"/>
    <p:sldId id="449" r:id="rId25"/>
    <p:sldId id="450" r:id="rId26"/>
    <p:sldId id="451" r:id="rId27"/>
    <p:sldId id="452" r:id="rId28"/>
    <p:sldId id="454" r:id="rId29"/>
    <p:sldId id="455" r:id="rId30"/>
    <p:sldId id="456" r:id="rId31"/>
    <p:sldId id="458" r:id="rId32"/>
    <p:sldId id="459" r:id="rId33"/>
    <p:sldId id="460" r:id="rId34"/>
    <p:sldId id="461" r:id="rId35"/>
    <p:sldId id="462" r:id="rId36"/>
    <p:sldId id="463" r:id="rId37"/>
    <p:sldId id="468" r:id="rId38"/>
    <p:sldId id="469" r:id="rId39"/>
    <p:sldId id="470" r:id="rId40"/>
    <p:sldId id="471" r:id="rId41"/>
    <p:sldId id="472" r:id="rId42"/>
    <p:sldId id="473" r:id="rId43"/>
    <p:sldId id="474" r:id="rId44"/>
    <p:sldId id="475" r:id="rId45"/>
    <p:sldId id="476" r:id="rId46"/>
    <p:sldId id="477" r:id="rId47"/>
    <p:sldId id="478" r:id="rId48"/>
    <p:sldId id="505" r:id="rId49"/>
    <p:sldId id="479" r:id="rId50"/>
    <p:sldId id="480" r:id="rId51"/>
    <p:sldId id="481" r:id="rId52"/>
    <p:sldId id="482" r:id="rId53"/>
    <p:sldId id="483" r:id="rId54"/>
    <p:sldId id="484" r:id="rId55"/>
    <p:sldId id="485" r:id="rId56"/>
    <p:sldId id="486" r:id="rId57"/>
    <p:sldId id="487" r:id="rId58"/>
    <p:sldId id="488" r:id="rId59"/>
    <p:sldId id="489" r:id="rId60"/>
    <p:sldId id="490" r:id="rId61"/>
    <p:sldId id="491" r:id="rId62"/>
    <p:sldId id="498" r:id="rId63"/>
    <p:sldId id="499" r:id="rId64"/>
    <p:sldId id="500" r:id="rId65"/>
    <p:sldId id="493" r:id="rId66"/>
    <p:sldId id="494" r:id="rId67"/>
    <p:sldId id="432" r:id="rId68"/>
    <p:sldId id="504" r:id="rId69"/>
    <p:sldId id="352" r:id="rId70"/>
    <p:sldId id="503" r:id="rId7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880F"/>
    <a:srgbClr val="F1A22F"/>
    <a:srgbClr val="CCECFF"/>
    <a:srgbClr val="F8E19F"/>
    <a:srgbClr val="000000"/>
    <a:srgbClr val="FBEEC9"/>
    <a:srgbClr val="ADA485"/>
    <a:srgbClr val="FF3399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533" autoAdjust="0"/>
  </p:normalViewPr>
  <p:slideViewPr>
    <p:cSldViewPr>
      <p:cViewPr varScale="1">
        <p:scale>
          <a:sx n="71" d="100"/>
          <a:sy n="71" d="100"/>
        </p:scale>
        <p:origin x="-264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handoutMaster" Target="handoutMasters/handout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CBD49-BFE0-4185-89AD-9A41408497E0}" type="datetimeFigureOut">
              <a:rPr lang="en-US" smtClean="0"/>
              <a:t>12/4/2015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jpe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E5417E68-05D3-41B4-A049-1A7B4AEEC4D8}" type="datetimeFigureOut">
              <a:rPr lang="en-US" smtClean="0"/>
              <a:t>12/4/2015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</a:p>
        </p:txBody>
      </p:sp>
      <p:sp>
        <p:nvSpPr>
          <p:cNvPr id="56324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563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6692A4B-6A0E-4D85-88A6-83FCBF8D5D01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563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bg-BG" smtClean="0"/>
          </a:p>
        </p:txBody>
      </p:sp>
    </p:spTree>
    <p:extLst>
      <p:ext uri="{BB962C8B-B14F-4D97-AF65-F5344CB8AC3E}">
        <p14:creationId xmlns:p14="http://schemas.microsoft.com/office/powerpoint/2010/main" val="3902715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582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43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65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67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601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43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1082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49680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997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4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12/4/2015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4380" y="71439"/>
            <a:ext cx="8735325" cy="9096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31688" y="1268414"/>
            <a:ext cx="5561151" cy="53292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268414"/>
            <a:ext cx="5561151" cy="53292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0441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52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2068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8845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186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12/4/2015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3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5477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6557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softuni.org/" TargetMode="External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TR/css3-selector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jpg"/><Relationship Id="rId5" Type="http://schemas.openxmlformats.org/officeDocument/2006/relationships/image" Target="../media/image44.jpg"/><Relationship Id="rId4" Type="http://schemas.openxmlformats.org/officeDocument/2006/relationships/image" Target="../media/image43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webplatform.org/wiki/css" TargetMode="External"/><Relationship Id="rId2" Type="http://schemas.openxmlformats.org/officeDocument/2006/relationships/hyperlink" Target="http://css-trick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w3schools.com/css3/" TargetMode="External"/><Relationship Id="rId4" Type="http://schemas.openxmlformats.org/officeDocument/2006/relationships/hyperlink" Target="https://developer.mozilla.org/en-US/docs/C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67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63.png"/><Relationship Id="rId17" Type="http://schemas.openxmlformats.org/officeDocument/2006/relationships/image" Target="../media/image65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web-fundamentals/" TargetMode="External"/><Relationship Id="rId10" Type="http://schemas.openxmlformats.org/officeDocument/2006/relationships/image" Target="../media/image62.png"/><Relationship Id="rId19" Type="http://schemas.openxmlformats.org/officeDocument/2006/relationships/image" Target="../media/image66.png"/><Relationship Id="rId4" Type="http://schemas.openxmlformats.org/officeDocument/2006/relationships/image" Target="../media/image59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6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66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65" TargetMode="External"/><Relationship Id="rId4" Type="http://schemas.openxmlformats.org/officeDocument/2006/relationships/image" Target="../media/image11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1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7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7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037012" y="609600"/>
            <a:ext cx="7382341" cy="1171552"/>
          </a:xfrm>
        </p:spPr>
        <p:txBody>
          <a:bodyPr/>
          <a:lstStyle/>
          <a:p>
            <a:r>
              <a:rPr lang="en-US" dirty="0"/>
              <a:t>CSS Overview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1812899"/>
            <a:ext cx="7763341" cy="1311301"/>
          </a:xfrm>
        </p:spPr>
        <p:txBody>
          <a:bodyPr>
            <a:noAutofit/>
          </a:bodyPr>
          <a:lstStyle/>
          <a:p>
            <a:r>
              <a:rPr lang="en-US" sz="3400" dirty="0" smtClean="0"/>
              <a:t>Introduction </a:t>
            </a:r>
            <a:r>
              <a:rPr lang="en-US" sz="3400" dirty="0"/>
              <a:t>to Cascading Style </a:t>
            </a:r>
            <a:r>
              <a:rPr lang="en-US" sz="3400" dirty="0" smtClean="0"/>
              <a:t>Sheets</a:t>
            </a:r>
          </a:p>
          <a:p>
            <a:r>
              <a:rPr lang="en-US" sz="3400" dirty="0" smtClean="0"/>
              <a:t>Styling HTML with CSS</a:t>
            </a:r>
            <a:endParaRPr lang="en-US" sz="3400" dirty="0"/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5" name="Picture 14" title="Software University Foundation">
            <a:hlinkClick r:id="rId5" tooltip="Software University Foundation"/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3" y="1781152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026" name="Picture 2" descr="http://files.softicons.com/download/system-icons/adobe-cs4-files-folders-icons-by-deleket/png/256/File%20Adobe%20Dreamweaver%20CSS-0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"/>
          <a:stretch/>
        </p:blipFill>
        <p:spPr bwMode="auto">
          <a:xfrm>
            <a:off x="9664268" y="4114800"/>
            <a:ext cx="1755085" cy="192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3412" y="4412115"/>
            <a:ext cx="3733800" cy="1545024"/>
          </a:xfrm>
          <a:prstGeom prst="roundRect">
            <a:avLst>
              <a:gd name="adj" fmla="val 1833"/>
            </a:avLst>
          </a:prstGeom>
          <a:scene3d>
            <a:camera prst="perspectiveRight"/>
            <a:lightRig rig="threePt" dir="t"/>
          </a:scene3d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softuni.bg</a:t>
            </a:r>
            <a:endParaRPr lang="en-US" dirty="0"/>
          </a:p>
        </p:txBody>
      </p:sp>
      <p:pic>
        <p:nvPicPr>
          <p:cNvPr id="12" name="Picture 11" descr="http://softuni.bg" title="SoftUni Code Wizard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51212" y="3604091"/>
            <a:ext cx="2362200" cy="259236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576164">
            <a:off x="4336721" y="3588067"/>
            <a:ext cx="3438853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Web Fundamentals </a:t>
            </a: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</a:t>
            </a:r>
            <a:r>
              <a:rPr lang="en-US" smtClean="0"/>
              <a:t>"Cascading"?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2050" name="Picture 2" descr="http://www.guistuff.com/css/images/css_rules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26" t="-1452" r="-3826" b="-1452"/>
          <a:stretch/>
        </p:blipFill>
        <p:spPr bwMode="auto">
          <a:xfrm>
            <a:off x="3332315" y="1151121"/>
            <a:ext cx="5193006" cy="5232036"/>
          </a:xfrm>
          <a:prstGeom prst="roundRect">
            <a:avLst>
              <a:gd name="adj" fmla="val 3641"/>
            </a:avLst>
          </a:prstGeom>
          <a:solidFill>
            <a:schemeClr val="tx1"/>
          </a:solidFill>
          <a:extLst/>
        </p:spPr>
      </p:pic>
    </p:spTree>
    <p:extLst>
      <p:ext uri="{BB962C8B-B14F-4D97-AF65-F5344CB8AC3E}">
        <p14:creationId xmlns:p14="http://schemas.microsoft.com/office/powerpoint/2010/main" val="353970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CSS styles are inherited and some are not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Text-related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list-related</a:t>
            </a:r>
            <a:r>
              <a:rPr lang="en-US" dirty="0" smtClean="0"/>
              <a:t> properties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inherited</a:t>
            </a:r>
            <a:r>
              <a:rPr lang="en-US" dirty="0" smtClean="0"/>
              <a:t>:</a:t>
            </a:r>
          </a:p>
          <a:p>
            <a:pPr lvl="2"/>
            <a:r>
              <a:rPr lang="en-US" sz="2800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color</a:t>
            </a:r>
            <a:r>
              <a:rPr lang="en-US" sz="2800" dirty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font-size</a:t>
            </a:r>
            <a:r>
              <a:rPr lang="en-US" sz="2800" dirty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font-family</a:t>
            </a:r>
            <a:r>
              <a:rPr lang="en-US" sz="2800" dirty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line-height</a:t>
            </a:r>
            <a:r>
              <a:rPr lang="en-US" sz="2800" dirty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text-align</a:t>
            </a:r>
            <a:r>
              <a:rPr lang="en-US" sz="2800" dirty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list-style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</a:rPr>
              <a:t>text-decoration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  </a:t>
            </a:r>
            <a:r>
              <a:rPr lang="en-US" sz="2800" dirty="0" smtClean="0"/>
              <a:t>etc.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Box-related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positioning</a:t>
            </a:r>
            <a:r>
              <a:rPr lang="en-US" dirty="0" smtClean="0"/>
              <a:t> styles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not inherited</a:t>
            </a:r>
            <a:r>
              <a:rPr lang="en-US" dirty="0" smtClean="0"/>
              <a:t>:</a:t>
            </a:r>
          </a:p>
          <a:p>
            <a:pPr lvl="2"/>
            <a:r>
              <a:rPr lang="en-US" sz="2800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height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border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margin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padding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position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sz="2800" dirty="0"/>
              <a:t>, </a:t>
            </a:r>
            <a:r>
              <a:rPr lang="en-US" sz="2800" dirty="0" smtClean="0"/>
              <a:t>etc.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 lvl="1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&lt;a&gt;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&lt;input&gt; </a:t>
            </a:r>
            <a:r>
              <a:rPr lang="en-US" dirty="0" smtClean="0"/>
              <a:t>elements do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inherit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color and text-decoration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 Inheritance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92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994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can be applied to any XML document</a:t>
            </a:r>
          </a:p>
          <a:p>
            <a:pPr lvl="1">
              <a:defRPr/>
            </a:pPr>
            <a:r>
              <a:rPr lang="en-US" dirty="0" smtClean="0"/>
              <a:t>Not just to HTML / XHTML</a:t>
            </a:r>
          </a:p>
          <a:p>
            <a:pPr>
              <a:defRPr/>
            </a:pPr>
            <a:r>
              <a:rPr lang="en-US" dirty="0" smtClean="0"/>
              <a:t>CSS can specify different styles for different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media</a:t>
            </a:r>
          </a:p>
          <a:p>
            <a:pPr lvl="1">
              <a:defRPr/>
            </a:pPr>
            <a:r>
              <a:rPr lang="en-US" dirty="0" smtClean="0"/>
              <a:t>On-screen</a:t>
            </a:r>
          </a:p>
          <a:p>
            <a:pPr lvl="1">
              <a:defRPr/>
            </a:pPr>
            <a:r>
              <a:rPr lang="en-US" dirty="0" smtClean="0"/>
              <a:t>In print</a:t>
            </a:r>
          </a:p>
          <a:p>
            <a:pPr lvl="1">
              <a:defRPr/>
            </a:pPr>
            <a:r>
              <a:rPr lang="en-US" dirty="0" smtClean="0"/>
              <a:t>Handheld, projection, etc.</a:t>
            </a:r>
          </a:p>
          <a:p>
            <a:pPr lvl="1">
              <a:defRPr/>
            </a:pPr>
            <a:r>
              <a:rPr lang="en-US" dirty="0" smtClean="0"/>
              <a:t>… even by voice or Braille-based reader</a:t>
            </a:r>
          </a:p>
          <a:p>
            <a:pPr lvl="1"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@media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screen</a:t>
            </a:r>
            <a:r>
              <a:rPr lang="en-US" dirty="0" smtClean="0"/>
              <a:t> 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@media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 smtClean="0"/>
              <a:t> 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@media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tv</a:t>
            </a:r>
          </a:p>
        </p:txBody>
      </p:sp>
      <p:sp>
        <p:nvSpPr>
          <p:cNvPr id="999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CSS, HTML and Media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16604314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370012" y="1478652"/>
            <a:ext cx="9448800" cy="820600"/>
          </a:xfrm>
        </p:spPr>
        <p:txBody>
          <a:bodyPr/>
          <a:lstStyle/>
          <a:p>
            <a:r>
              <a:rPr lang="en-US" dirty="0" smtClean="0"/>
              <a:t>CSS Selectors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0012" y="2362200"/>
            <a:ext cx="9448800" cy="721521"/>
          </a:xfrm>
        </p:spPr>
        <p:txBody>
          <a:bodyPr/>
          <a:lstStyle/>
          <a:p>
            <a:r>
              <a:rPr lang="en-US" dirty="0" smtClean="0"/>
              <a:t>Select the Elements to Apply a 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88864" y="3505200"/>
            <a:ext cx="5272548" cy="2514600"/>
          </a:xfrm>
          <a:prstGeom prst="roundRect">
            <a:avLst>
              <a:gd name="adj" fmla="val 977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67592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Selectors determine which element the rules apply to: </a:t>
            </a:r>
          </a:p>
          <a:p>
            <a:pPr lvl="1">
              <a:defRPr/>
            </a:pPr>
            <a:r>
              <a:rPr lang="en-US" dirty="0" smtClean="0"/>
              <a:t>All elements of specific type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tag</a:t>
            </a:r>
            <a:r>
              <a:rPr lang="en-US" dirty="0" smtClean="0"/>
              <a:t>)</a:t>
            </a:r>
          </a:p>
          <a:p>
            <a:pPr lvl="1">
              <a:defRPr/>
            </a:pPr>
            <a:r>
              <a:rPr lang="en-US" dirty="0" smtClean="0"/>
              <a:t>Those that match a specific attribute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id, class</a:t>
            </a:r>
            <a:r>
              <a:rPr lang="en-US" dirty="0" smtClean="0"/>
              <a:t>)</a:t>
            </a:r>
          </a:p>
          <a:p>
            <a:pPr lvl="1">
              <a:defRPr/>
            </a:pPr>
            <a:r>
              <a:rPr lang="en-US" dirty="0" smtClean="0"/>
              <a:t>Elements may be matched depending on how they are nested in the document tree (HTML)</a:t>
            </a:r>
          </a:p>
          <a:p>
            <a:pPr>
              <a:defRPr/>
            </a:pPr>
            <a:r>
              <a:rPr lang="en-US" dirty="0" smtClean="0"/>
              <a:t>Examples:</a:t>
            </a: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Selectors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0262" y="5128592"/>
            <a:ext cx="105156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.header a { color: green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5840705"/>
            <a:ext cx="105156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#menu&gt;li { padding-top: 8px }</a:t>
            </a:r>
          </a:p>
        </p:txBody>
      </p:sp>
    </p:spTree>
    <p:extLst>
      <p:ext uri="{BB962C8B-B14F-4D97-AF65-F5344CB8AC3E}">
        <p14:creationId xmlns:p14="http://schemas.microsoft.com/office/powerpoint/2010/main" val="27288635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10024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95000"/>
              </a:lnSpc>
              <a:defRPr/>
            </a:pPr>
            <a:r>
              <a:rPr lang="en-US" dirty="0" smtClean="0"/>
              <a:t>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tag</a:t>
            </a:r>
            <a:r>
              <a:rPr lang="en-US" dirty="0" smtClean="0"/>
              <a:t> (element selector):</a:t>
            </a:r>
            <a:br>
              <a:rPr lang="en-US" dirty="0" smtClean="0"/>
            </a:br>
            <a:endParaRPr lang="en-US" dirty="0" smtClean="0"/>
          </a:p>
          <a:p>
            <a:pPr>
              <a:lnSpc>
                <a:spcPct val="95000"/>
              </a:lnSpc>
              <a:defRPr/>
            </a:pPr>
            <a:endParaRPr lang="en-US" dirty="0" smtClean="0">
              <a:latin typeface="Courier New" pitchFamily="49" charset="0"/>
            </a:endParaRPr>
          </a:p>
          <a:p>
            <a:pPr>
              <a:lnSpc>
                <a:spcPct val="95000"/>
              </a:lnSpc>
              <a:defRPr/>
            </a:pPr>
            <a:r>
              <a:rPr lang="en-US" dirty="0" smtClean="0"/>
              <a:t>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element ID</a:t>
            </a:r>
            <a:r>
              <a:rPr lang="en-US" dirty="0" smtClean="0"/>
              <a:t>:</a:t>
            </a:r>
            <a:br>
              <a:rPr lang="en-US" dirty="0" smtClean="0"/>
            </a:br>
            <a:endParaRPr lang="en-US" dirty="0" smtClean="0"/>
          </a:p>
          <a:p>
            <a:pPr>
              <a:lnSpc>
                <a:spcPct val="95000"/>
              </a:lnSpc>
              <a:defRPr/>
            </a:pPr>
            <a:endParaRPr lang="en-US" noProof="1" smtClean="0">
              <a:latin typeface="Courier New" pitchFamily="49" charset="0"/>
            </a:endParaRPr>
          </a:p>
          <a:p>
            <a:pPr>
              <a:lnSpc>
                <a:spcPct val="95000"/>
              </a:lnSpc>
              <a:defRPr/>
            </a:pPr>
            <a:r>
              <a:rPr lang="en-US" dirty="0" smtClean="0"/>
              <a:t>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class name </a:t>
            </a:r>
            <a:r>
              <a:rPr lang="en-US" dirty="0" smtClean="0"/>
              <a:t>(only for HTML): </a:t>
            </a:r>
            <a:br>
              <a:rPr lang="en-US" dirty="0" smtClean="0"/>
            </a:br>
            <a:endParaRPr lang="en-US" dirty="0">
              <a:latin typeface="Courier New" pitchFamily="49" charset="0"/>
            </a:endParaRPr>
          </a:p>
        </p:txBody>
      </p:sp>
      <p:sp>
        <p:nvSpPr>
          <p:cNvPr id="1002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Primary Selectors</a:t>
            </a:r>
            <a:endParaRPr lang="bg-BG" dirty="0" smtClean="0"/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833438" y="1905000"/>
            <a:ext cx="1059497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 { font-family: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Verdana, sans-serif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{ margin: 0; color: #EEE;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2501" name="Rectangle 5"/>
          <p:cNvSpPr>
            <a:spLocks noChangeArrowheads="1"/>
          </p:cNvSpPr>
          <p:nvPr/>
        </p:nvSpPr>
        <p:spPr bwMode="auto">
          <a:xfrm>
            <a:off x="833438" y="3687995"/>
            <a:ext cx="1059497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#element_id { color: #ff0000;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#wrapper { margin: 0 auto;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2502" name="Rectangle 6"/>
          <p:cNvSpPr>
            <a:spLocks noChangeArrowheads="1"/>
          </p:cNvSpPr>
          <p:nvPr/>
        </p:nvSpPr>
        <p:spPr bwMode="auto">
          <a:xfrm>
            <a:off x="833438" y="5512904"/>
            <a:ext cx="1059497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.myClass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border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1px solid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{ font-weight: bold; color: yellow;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6773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100557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3200" dirty="0"/>
              <a:t>Match relative to element </a:t>
            </a:r>
            <a:r>
              <a:rPr lang="en-US" sz="3200" dirty="0" smtClean="0"/>
              <a:t>placement</a:t>
            </a:r>
          </a:p>
          <a:p>
            <a:pPr lvl="1">
              <a:lnSpc>
                <a:spcPct val="100000"/>
              </a:lnSpc>
              <a:defRPr/>
            </a:pPr>
            <a:r>
              <a:rPr lang="en-US" sz="3000" dirty="0"/>
              <a:t>Matches direct and indirect child </a:t>
            </a:r>
            <a:r>
              <a:rPr lang="en-US" sz="3000" dirty="0" smtClean="0"/>
              <a:t>elements: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  <a:defRPr/>
            </a:pPr>
            <a:endParaRPr lang="en-US" sz="3000" dirty="0"/>
          </a:p>
          <a:p>
            <a:pPr lvl="1">
              <a:lnSpc>
                <a:spcPct val="100000"/>
              </a:lnSpc>
              <a:spcBef>
                <a:spcPts val="1200"/>
              </a:spcBef>
              <a:defRPr/>
            </a:pPr>
            <a:r>
              <a:rPr lang="en-US" sz="3000" dirty="0"/>
              <a:t>This </a:t>
            </a:r>
            <a:r>
              <a:rPr lang="en-US" sz="3000" dirty="0" smtClean="0"/>
              <a:t>matches </a:t>
            </a:r>
            <a:r>
              <a:rPr lang="en-US" sz="3000" dirty="0"/>
              <a:t>all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&lt;a&gt;</a:t>
            </a:r>
            <a:r>
              <a:rPr lang="en-US" sz="3000" dirty="0"/>
              <a:t> tags that are inside of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class="item"&gt;</a:t>
            </a:r>
            <a:endParaRPr lang="en-US" sz="3000" dirty="0" smtClean="0"/>
          </a:p>
          <a:p>
            <a:pPr>
              <a:lnSpc>
                <a:spcPct val="100000"/>
              </a:lnSpc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en-US" sz="3200" dirty="0" smtClean="0"/>
              <a:t> </a:t>
            </a:r>
            <a:r>
              <a:rPr lang="en-US" sz="3200" dirty="0"/>
              <a:t>– universal </a:t>
            </a:r>
            <a:r>
              <a:rPr lang="en-US" sz="3200" dirty="0" smtClean="0"/>
              <a:t>(wildcard) selector </a:t>
            </a:r>
            <a:r>
              <a:rPr lang="en-US" sz="3200" dirty="0"/>
              <a:t>(avoid or use with care</a:t>
            </a:r>
            <a:r>
              <a:rPr lang="en-US" sz="3200" dirty="0" smtClean="0"/>
              <a:t>!)</a:t>
            </a:r>
            <a:endParaRPr lang="en-US" sz="3000" dirty="0"/>
          </a:p>
          <a:p>
            <a:pPr lvl="1">
              <a:lnSpc>
                <a:spcPct val="100000"/>
              </a:lnSpc>
              <a:defRPr/>
            </a:pPr>
            <a:r>
              <a:rPr lang="en-US" sz="3000" dirty="0" smtClean="0"/>
              <a:t>This matches </a:t>
            </a:r>
            <a:r>
              <a:rPr lang="en-US" sz="3000" dirty="0"/>
              <a:t>all descendants of </a:t>
            </a:r>
            <a:r>
              <a:rPr lang="en-US" sz="3000" dirty="0" smtClean="0"/>
              <a:t>the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&lt;p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3000" dirty="0"/>
              <a:t> </a:t>
            </a:r>
            <a:r>
              <a:rPr lang="en-US" sz="3000" dirty="0" smtClean="0"/>
              <a:t>element:</a:t>
            </a:r>
          </a:p>
          <a:p>
            <a:pPr lvl="1">
              <a:lnSpc>
                <a:spcPct val="100000"/>
              </a:lnSpc>
              <a:defRPr/>
            </a:pPr>
            <a:endParaRPr lang="en-US" sz="3000" dirty="0"/>
          </a:p>
          <a:p>
            <a:pPr lvl="1">
              <a:lnSpc>
                <a:spcPct val="100000"/>
              </a:lnSpc>
              <a:defRPr/>
            </a:pPr>
            <a:r>
              <a:rPr lang="en-US" sz="3000" dirty="0" smtClean="0"/>
              <a:t>Matching all elements in the page:</a:t>
            </a:r>
            <a:endParaRPr lang="en-US" sz="3000" dirty="0"/>
          </a:p>
        </p:txBody>
      </p:sp>
      <p:sp>
        <p:nvSpPr>
          <p:cNvPr id="1005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Nested Selectors</a:t>
            </a:r>
            <a:endParaRPr lang="bg-BG" dirty="0" smtClean="0"/>
          </a:p>
        </p:txBody>
      </p:sp>
      <p:sp>
        <p:nvSpPr>
          <p:cNvPr id="1005572" name="Rectangle 4"/>
          <p:cNvSpPr>
            <a:spLocks noChangeArrowheads="1"/>
          </p:cNvSpPr>
          <p:nvPr/>
        </p:nvSpPr>
        <p:spPr bwMode="auto">
          <a:xfrm>
            <a:off x="833438" y="2286000"/>
            <a:ext cx="105949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p.item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text-decoration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underline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5573" name="Rectangle 5"/>
          <p:cNvSpPr>
            <a:spLocks noChangeArrowheads="1"/>
          </p:cNvSpPr>
          <p:nvPr/>
        </p:nvSpPr>
        <p:spPr bwMode="auto">
          <a:xfrm>
            <a:off x="833438" y="4872335"/>
            <a:ext cx="105949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*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color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black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836612" y="6033052"/>
            <a:ext cx="105949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{ background: #E5E5E5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1887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100864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sz="3200" dirty="0"/>
              <a:t> selector – used to match “next sibling</a:t>
            </a:r>
            <a:r>
              <a:rPr lang="en-US" sz="3200" dirty="0" smtClean="0"/>
              <a:t>”:</a:t>
            </a:r>
          </a:p>
          <a:p>
            <a:pPr lvl="1">
              <a:lnSpc>
                <a:spcPct val="100000"/>
              </a:lnSpc>
              <a:defRPr/>
            </a:pPr>
            <a:endParaRPr lang="en-US" sz="3000" dirty="0"/>
          </a:p>
          <a:p>
            <a:pPr lvl="1">
              <a:lnSpc>
                <a:spcPct val="100000"/>
              </a:lnSpc>
              <a:defRPr/>
            </a:pPr>
            <a:r>
              <a:rPr lang="en-US" sz="3000" dirty="0" smtClean="0"/>
              <a:t>Matches </a:t>
            </a:r>
            <a:r>
              <a:rPr lang="en-US" sz="3000" dirty="0"/>
              <a:t>all siblings with class name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link</a:t>
            </a:r>
            <a:r>
              <a:rPr lang="en-US" sz="3000" dirty="0"/>
              <a:t> </a:t>
            </a:r>
            <a:r>
              <a:rPr lang="en-US" sz="3000" dirty="0" smtClean="0"/>
              <a:t>after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img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3000" dirty="0"/>
              <a:t> </a:t>
            </a:r>
            <a:r>
              <a:rPr lang="en-US" sz="3000" dirty="0" smtClean="0"/>
              <a:t>element</a:t>
            </a:r>
            <a:endParaRPr lang="bg-BG" sz="3000" dirty="0"/>
          </a:p>
          <a:p>
            <a:pPr>
              <a:lnSpc>
                <a:spcPct val="100000"/>
              </a:lnSpc>
              <a:defRPr/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3200" dirty="0" smtClean="0"/>
              <a:t> </a:t>
            </a:r>
            <a:r>
              <a:rPr lang="en-US" sz="3200" dirty="0"/>
              <a:t>selector – matches direct child </a:t>
            </a:r>
            <a:r>
              <a:rPr lang="en-US" sz="3200" dirty="0" smtClean="0"/>
              <a:t>nodes:</a:t>
            </a:r>
          </a:p>
          <a:p>
            <a:pPr lvl="1">
              <a:lnSpc>
                <a:spcPct val="100000"/>
              </a:lnSpc>
              <a:defRPr/>
            </a:pPr>
            <a:endParaRPr lang="en-US" sz="3000" dirty="0"/>
          </a:p>
          <a:p>
            <a:pPr lvl="1">
              <a:lnSpc>
                <a:spcPct val="100000"/>
              </a:lnSpc>
              <a:defRPr/>
            </a:pPr>
            <a:r>
              <a:rPr lang="en-US" sz="3000" dirty="0" smtClean="0"/>
              <a:t>Matches </a:t>
            </a:r>
            <a:r>
              <a:rPr lang="en-US" sz="3000" dirty="0"/>
              <a:t>all elements with class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en-US" sz="3000" dirty="0"/>
              <a:t>, direct children of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3000" dirty="0"/>
          </a:p>
          <a:p>
            <a:pPr>
              <a:lnSpc>
                <a:spcPct val="100000"/>
              </a:lnSpc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.class1.class2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200" dirty="0"/>
              <a:t>(no space!)</a:t>
            </a:r>
          </a:p>
          <a:p>
            <a:pPr lvl="1">
              <a:lnSpc>
                <a:spcPct val="100000"/>
              </a:lnSpc>
              <a:defRPr/>
            </a:pPr>
            <a:r>
              <a:rPr lang="en-US" sz="2800" dirty="0"/>
              <a:t>Matches elements with both (all) classes applied at the same time</a:t>
            </a:r>
          </a:p>
        </p:txBody>
      </p:sp>
      <p:sp>
        <p:nvSpPr>
          <p:cNvPr id="1008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Nested Selectors </a:t>
            </a:r>
            <a:r>
              <a:rPr lang="en-US" dirty="0" smtClean="0"/>
              <a:t>(2)</a:t>
            </a:r>
            <a:endParaRPr lang="bg-BG" dirty="0" smtClean="0"/>
          </a:p>
        </p:txBody>
      </p:sp>
      <p:sp>
        <p:nvSpPr>
          <p:cNvPr id="1008644" name="Rectangle 4"/>
          <p:cNvSpPr>
            <a:spLocks noChangeArrowheads="1"/>
          </p:cNvSpPr>
          <p:nvPr/>
        </p:nvSpPr>
        <p:spPr bwMode="auto">
          <a:xfrm>
            <a:off x="811212" y="3581400"/>
            <a:ext cx="10617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&gt; .error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font-size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8px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811212" y="6019800"/>
            <a:ext cx="10617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p.post-text.special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font-weight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bold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11212" y="1726096"/>
            <a:ext cx="10617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 + .link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float: right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4491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selects elements based on attributes</a:t>
            </a:r>
          </a:p>
          <a:p>
            <a:pPr lvl="1">
              <a:defRPr/>
            </a:pPr>
            <a:r>
              <a:rPr lang="en-US" dirty="0" smtClean="0"/>
              <a:t>Selects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&lt;a&gt;</a:t>
            </a:r>
            <a:r>
              <a:rPr lang="en-US" dirty="0" smtClean="0"/>
              <a:t> elements which has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title</a:t>
            </a:r>
            <a:r>
              <a:rPr lang="en-US" dirty="0"/>
              <a:t> </a:t>
            </a:r>
            <a:r>
              <a:rPr lang="en-US" dirty="0" smtClean="0"/>
              <a:t>attribute:</a:t>
            </a:r>
          </a:p>
          <a:p>
            <a:pPr lvl="1">
              <a:defRPr/>
            </a:pP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itchFamily="49" charset="0"/>
            </a:endParaRPr>
          </a:p>
          <a:p>
            <a:pPr lvl="1">
              <a:defRPr/>
            </a:pPr>
            <a:r>
              <a:rPr lang="en-US" dirty="0" smtClean="0"/>
              <a:t>Selects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&lt;input&gt;</a:t>
            </a:r>
            <a:r>
              <a:rPr lang="en-US" dirty="0" smtClean="0"/>
              <a:t> elements with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type='text'</a:t>
            </a:r>
          </a:p>
          <a:p>
            <a:pPr lvl="1">
              <a:defRPr/>
            </a:pPr>
            <a:endParaRPr lang="en-US" dirty="0" smtClean="0"/>
          </a:p>
          <a:p>
            <a:pPr lvl="1">
              <a:defRPr/>
            </a:pPr>
            <a:endParaRPr lang="bg-BG" dirty="0" smtClean="0"/>
          </a:p>
          <a:p>
            <a:pPr lvl="1">
              <a:defRPr/>
            </a:pPr>
            <a:r>
              <a:rPr lang="en-US" dirty="0" smtClean="0"/>
              <a:t>Selects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&lt;a&gt;</a:t>
            </a:r>
            <a:r>
              <a:rPr lang="en-US" dirty="0" smtClean="0"/>
              <a:t> elements whose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dirty="0" smtClean="0"/>
              <a:t> contains the word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logo</a:t>
            </a:r>
            <a:r>
              <a:rPr lang="en-US" dirty="0" smtClean="0"/>
              <a:t>":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Attribute Selectors</a:t>
            </a:r>
            <a:endParaRPr lang="en-US" dirty="0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1141412" y="2590800"/>
            <a:ext cx="7848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a[title]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color: black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1141412" y="3886200"/>
            <a:ext cx="9906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input[type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='text']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font-family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Consolas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1166725" y="5867400"/>
            <a:ext cx="98553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a[title*=logo]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border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none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1141412" y="4567535"/>
            <a:ext cx="9906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reg-form input[type='text'] {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#EEE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1012" y="1326400"/>
            <a:ext cx="2264854" cy="2253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8551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Selectors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combined</a:t>
            </a:r>
            <a:r>
              <a:rPr lang="en-US" dirty="0"/>
              <a:t> with </a:t>
            </a:r>
            <a:r>
              <a:rPr lang="en-US" dirty="0" smtClean="0"/>
              <a:t>commas:</a:t>
            </a:r>
          </a:p>
          <a:p>
            <a:pPr lvl="1"/>
            <a:endParaRPr lang="en-US" dirty="0"/>
          </a:p>
          <a:p>
            <a:pPr lvl="1">
              <a:spcBef>
                <a:spcPts val="1200"/>
              </a:spcBef>
            </a:pPr>
            <a:r>
              <a:rPr lang="en-US" dirty="0" smtClean="0"/>
              <a:t>This matches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en-US" dirty="0"/>
              <a:t> tags, elements with </a:t>
            </a:r>
            <a:r>
              <a:rPr lang="en-US" dirty="0" smtClean="0"/>
              <a:t>class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en-US" dirty="0" smtClean="0"/>
              <a:t>", </a:t>
            </a:r>
            <a:r>
              <a:rPr lang="en-US" dirty="0"/>
              <a:t>and the element with </a:t>
            </a:r>
            <a:r>
              <a:rPr lang="en-US" dirty="0" smtClean="0"/>
              <a:t>id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top-link</a:t>
            </a:r>
            <a:r>
              <a:rPr lang="en-US" dirty="0"/>
              <a:t>"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/>
              <a:t>Resetting the browsers default margins and paddings: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Combined CSS Selectors</a:t>
            </a:r>
            <a:endParaRPr lang="en-US" dirty="0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833438" y="1828800"/>
            <a:ext cx="105949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h1, .link, #top-link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font-weight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bold; }</a:t>
            </a: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836612" y="4442792"/>
            <a:ext cx="10594974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html, body, div, h1, ul, li, a, img, span, form, legend, input, button, textarea, fieldset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830264" y="1828800"/>
            <a:ext cx="105949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h1, .link, #top-link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font-weight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bold;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3438" y="4442792"/>
            <a:ext cx="10594974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html, body, div, h1, ul, li, a, img, span, form, legend, input, button, textarea, fieldset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121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CSS?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CSS Basic Selectors and Rules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Select by element Name, Id or Class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Importing CSS into </a:t>
            </a:r>
            <a:r>
              <a:rPr lang="en-US" dirty="0" smtClean="0"/>
              <a:t>HTML</a:t>
            </a:r>
            <a:endParaRPr lang="en-US" dirty="0"/>
          </a:p>
          <a:p>
            <a:pPr marL="715963" lvl="1" indent="-412750">
              <a:lnSpc>
                <a:spcPct val="100000"/>
              </a:lnSpc>
            </a:pPr>
            <a:r>
              <a:rPr lang="en-US" dirty="0" smtClean="0"/>
              <a:t>Inline</a:t>
            </a:r>
            <a:r>
              <a:rPr lang="en-US" dirty="0"/>
              <a:t>, Embedded and External Styles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Nested Selectors, Attribute Selectors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Pseudo </a:t>
            </a:r>
            <a:r>
              <a:rPr lang="en-US" dirty="0"/>
              <a:t>Selectors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CSS Values: Types, Ranges, Units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Default Browser Styles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CSS Rules Precedence</a:t>
            </a:r>
          </a:p>
        </p:txBody>
      </p:sp>
      <p:sp>
        <p:nvSpPr>
          <p:cNvPr id="1076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Table of Contents</a:t>
            </a:r>
            <a:endParaRPr lang="bg-BG" dirty="0" smtClean="0"/>
          </a:p>
        </p:txBody>
      </p:sp>
      <p:sp>
        <p:nvSpPr>
          <p:cNvPr id="9" name="TextBox 8"/>
          <p:cNvSpPr txBox="1"/>
          <p:nvPr/>
        </p:nvSpPr>
        <p:spPr>
          <a:xfrm rot="443830">
            <a:off x="6829204" y="5193348"/>
            <a:ext cx="2043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rgbClr val="FF0000"/>
                </a:solidFill>
              </a:rPr>
              <a:t>margin: 2px;</a:t>
            </a:r>
            <a:endParaRPr lang="en-US" sz="2800" b="1" noProof="1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787929">
            <a:off x="6355543" y="5798207"/>
            <a:ext cx="250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rgbClr val="00B0F0"/>
                </a:solidFill>
              </a:rPr>
              <a:t>color: #2aa0bd;</a:t>
            </a:r>
          </a:p>
        </p:txBody>
      </p:sp>
      <p:sp>
        <p:nvSpPr>
          <p:cNvPr id="17" name="TextBox 16"/>
          <p:cNvSpPr txBox="1"/>
          <p:nvPr/>
        </p:nvSpPr>
        <p:spPr>
          <a:xfrm rot="21110687">
            <a:off x="6808835" y="4424368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solidFill>
                  <a:schemeClr val="accent1">
                    <a:lumMod val="75000"/>
                  </a:schemeClr>
                </a:solidFill>
              </a:rPr>
              <a:t>body { … }</a:t>
            </a:r>
            <a:endParaRPr lang="en-US" sz="2800" b="1" noProof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0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858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6529"/>
            <a:ext cx="11804822" cy="5570355"/>
          </a:xfrm>
        </p:spPr>
        <p:txBody>
          <a:bodyPr/>
          <a:lstStyle/>
          <a:p>
            <a:r>
              <a:rPr lang="en-US" dirty="0"/>
              <a:t>We can combine selectors to achieve more </a:t>
            </a:r>
            <a:r>
              <a:rPr lang="en-US" dirty="0" smtClean="0"/>
              <a:t>specific rules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>
              <a:spcBef>
                <a:spcPts val="1200"/>
              </a:spcBef>
            </a:pPr>
            <a:r>
              <a:rPr lang="en-US" dirty="0" smtClean="0"/>
              <a:t>Don't put spaces between combined selectors</a:t>
            </a:r>
          </a:p>
          <a:p>
            <a:pPr lvl="1"/>
            <a:r>
              <a:rPr lang="en-US" dirty="0" smtClean="0"/>
              <a:t>"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A space B</a:t>
            </a:r>
            <a:r>
              <a:rPr lang="en-US" dirty="0" smtClean="0"/>
              <a:t>" means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B</a:t>
            </a:r>
            <a:r>
              <a:rPr lang="en-US" dirty="0" smtClean="0"/>
              <a:t> descendant of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A</a:t>
            </a:r>
            <a:r>
              <a:rPr lang="en-US" dirty="0" smtClean="0"/>
              <a:t>;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AB</a:t>
            </a:r>
            <a:r>
              <a:rPr lang="en-US" dirty="0" smtClean="0"/>
              <a:t> means "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A and B</a:t>
            </a:r>
            <a:r>
              <a:rPr lang="en-US" dirty="0" smtClean="0"/>
              <a:t>"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Multiple Selectors</a:t>
            </a:r>
            <a:endParaRPr lang="en-US" dirty="0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836612" y="1850408"/>
            <a:ext cx="10594974" cy="34101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 id="header" class="intro"&gt;HTML and CSS&lt;/h1&gt;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 smtClean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h1#header.intro:hover 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text-decoration: underline;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#C00;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41412" y="2383808"/>
            <a:ext cx="76200" cy="91440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170112" y="2347583"/>
            <a:ext cx="647700" cy="928518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579812" y="2383808"/>
            <a:ext cx="685800" cy="91440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9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541600"/>
            <a:ext cx="7924800" cy="820600"/>
          </a:xfrm>
        </p:spPr>
        <p:txBody>
          <a:bodyPr/>
          <a:lstStyle/>
          <a:p>
            <a:r>
              <a:rPr lang="en-US" dirty="0" smtClean="0"/>
              <a:t>CSS Selectors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32012" y="2402679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1326" y="3398434"/>
            <a:ext cx="3595687" cy="23927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24918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412" y="1593803"/>
            <a:ext cx="6553200" cy="1568497"/>
          </a:xfrm>
        </p:spPr>
        <p:txBody>
          <a:bodyPr/>
          <a:lstStyle/>
          <a:p>
            <a:r>
              <a:rPr lang="en-US" dirty="0" smtClean="0"/>
              <a:t>Importing CSS </a:t>
            </a:r>
            <a:br>
              <a:rPr lang="en-US" dirty="0" smtClean="0"/>
            </a:br>
            <a:r>
              <a:rPr lang="en-US" dirty="0" smtClean="0"/>
              <a:t>Into HTML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0412" y="3476625"/>
            <a:ext cx="6553200" cy="638176"/>
          </a:xfrm>
        </p:spPr>
        <p:txBody>
          <a:bodyPr/>
          <a:lstStyle/>
          <a:p>
            <a:r>
              <a:rPr lang="en-US" dirty="0" smtClean="0"/>
              <a:t>How to Use CSS with HTML?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212" y="1544613"/>
            <a:ext cx="2504867" cy="16668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212" y="3629025"/>
            <a:ext cx="2504867" cy="24669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1012" y="4419600"/>
            <a:ext cx="4572000" cy="13625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7216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10465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CSS</a:t>
            </a:r>
            <a:r>
              <a:rPr lang="en-US" dirty="0" smtClean="0"/>
              <a:t> (presentation) can be put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HTML</a:t>
            </a:r>
            <a:r>
              <a:rPr lang="en-US" dirty="0"/>
              <a:t> (content</a:t>
            </a:r>
            <a:r>
              <a:rPr lang="en-US" dirty="0" smtClean="0"/>
              <a:t>) in three ways: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Inline</a:t>
            </a:r>
            <a:r>
              <a:rPr lang="en-US" dirty="0" smtClean="0"/>
              <a:t>: the CSS rules in the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style</a:t>
            </a:r>
            <a:r>
              <a:rPr lang="en-US" dirty="0" smtClean="0"/>
              <a:t> attribute</a:t>
            </a:r>
          </a:p>
          <a:p>
            <a:pPr lvl="2">
              <a:lnSpc>
                <a:spcPct val="110000"/>
              </a:lnSpc>
              <a:defRPr/>
            </a:pPr>
            <a:r>
              <a:rPr lang="en-US" dirty="0" smtClean="0"/>
              <a:t>No selectors are needed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Embedded</a:t>
            </a:r>
            <a:r>
              <a:rPr lang="en-US" dirty="0" smtClean="0"/>
              <a:t>: in the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  <a:r>
              <a:rPr lang="en-US" dirty="0" smtClean="0"/>
              <a:t> in a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&lt;style&gt;</a:t>
            </a:r>
            <a:r>
              <a:rPr lang="en-US" dirty="0" smtClean="0"/>
              <a:t> element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External</a:t>
            </a:r>
            <a:r>
              <a:rPr lang="en-US" dirty="0" smtClean="0"/>
              <a:t>: CSS rules in separate file (best)</a:t>
            </a:r>
          </a:p>
          <a:p>
            <a:pPr lvl="2">
              <a:lnSpc>
                <a:spcPct val="110000"/>
              </a:lnSpc>
              <a:defRPr/>
            </a:pPr>
            <a:r>
              <a:rPr lang="en-US" dirty="0" smtClean="0"/>
              <a:t>Usually a file with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.css</a:t>
            </a:r>
            <a:r>
              <a:rPr lang="en-US" dirty="0" smtClean="0"/>
              <a:t> extension</a:t>
            </a:r>
          </a:p>
          <a:p>
            <a:pPr lvl="2">
              <a:lnSpc>
                <a:spcPct val="110000"/>
              </a:lnSpc>
              <a:defRPr/>
            </a:pPr>
            <a:r>
              <a:rPr lang="en-US" dirty="0" smtClean="0"/>
              <a:t>Linked via </a:t>
            </a:r>
            <a:r>
              <a:rPr lang="en-US" sz="2500" b="1" noProof="1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&lt;link rel="stylesheet" href</a:t>
            </a:r>
            <a:r>
              <a:rPr lang="en-US" sz="25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anose="020B0609020204030204" pitchFamily="49" charset="0"/>
              </a:rPr>
              <a:t>="…"&gt;</a:t>
            </a:r>
            <a:endParaRPr lang="en-US" b="1" dirty="0" smtClean="0">
              <a:solidFill>
                <a:schemeClr val="tx2">
                  <a:lumMod val="9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>
              <a:lnSpc>
                <a:spcPct val="110000"/>
              </a:lnSpc>
              <a:defRPr/>
            </a:pPr>
            <a:r>
              <a:rPr lang="en-US" dirty="0" smtClean="0"/>
              <a:t>Via the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@import</a:t>
            </a:r>
            <a:r>
              <a:rPr lang="en-US" dirty="0" smtClean="0"/>
              <a:t> directive in embedded CSS block</a:t>
            </a:r>
          </a:p>
        </p:txBody>
      </p:sp>
      <p:sp>
        <p:nvSpPr>
          <p:cNvPr id="104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Importing CSS Into HTML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27829123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b="1" smtClean="0"/>
              <a:pPr>
                <a:defRPr/>
              </a:pPr>
              <a:t>24</a:t>
            </a:fld>
            <a:endParaRPr lang="en-US" b="1" dirty="0"/>
          </a:p>
        </p:txBody>
      </p:sp>
      <p:sp>
        <p:nvSpPr>
          <p:cNvPr id="1047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Using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external CSS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files </a:t>
            </a:r>
            <a:r>
              <a:rPr lang="en-US" dirty="0" smtClean="0"/>
              <a:t>is highly recommended</a:t>
            </a:r>
          </a:p>
          <a:p>
            <a:pPr lvl="1">
              <a:defRPr/>
            </a:pPr>
            <a:r>
              <a:rPr lang="en-US" dirty="0" smtClean="0"/>
              <a:t>Simplifies the HTML document </a:t>
            </a:r>
          </a:p>
          <a:p>
            <a:pPr lvl="1">
              <a:defRPr/>
            </a:pPr>
            <a:r>
              <a:rPr lang="en-US" dirty="0" smtClean="0"/>
              <a:t>Improves page load speed (CSS files are cached)</a:t>
            </a:r>
            <a:endParaRPr lang="bg-BG" dirty="0" smtClean="0"/>
          </a:p>
        </p:txBody>
      </p:sp>
      <p:sp>
        <p:nvSpPr>
          <p:cNvPr id="1047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Linking HTML and CSS (2)</a:t>
            </a:r>
            <a:endParaRPr lang="bg-BG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2970212" y="3733800"/>
            <a:ext cx="6096000" cy="2295526"/>
            <a:chOff x="1447800" y="3886200"/>
            <a:chExt cx="6096000" cy="2295526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4519550"/>
              <a:ext cx="2071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HTML links </a:t>
              </a:r>
              <a:r>
                <a:rPr lang="en-US" sz="2000" b="1" dirty="0" smtClean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to an </a:t>
              </a:r>
              <a:r>
                <a:rPr lang="en-US" sz="2000" b="1" dirty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external CSS file</a:t>
              </a:r>
            </a:p>
          </p:txBody>
        </p:sp>
        <p:pic>
          <p:nvPicPr>
            <p:cNvPr id="1026" name="Picture 2" descr="html icon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3886201"/>
              <a:ext cx="1779262" cy="2295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ss icon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4538" y="3886200"/>
              <a:ext cx="1779262" cy="2295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" name="Straight Arrow Connector 2"/>
            <p:cNvCxnSpPr/>
            <p:nvPr/>
          </p:nvCxnSpPr>
          <p:spPr>
            <a:xfrm>
              <a:off x="3352800" y="5052950"/>
              <a:ext cx="2286000" cy="0"/>
            </a:xfrm>
            <a:prstGeom prst="straightConnector1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38100">
              <a:solidFill>
                <a:schemeClr val="accent5">
                  <a:lumMod val="60000"/>
                  <a:lumOff val="40000"/>
                </a:schemeClr>
              </a:solidFill>
              <a:tailEnd type="arrow"/>
            </a:ln>
          </p:spPr>
        </p:cxnSp>
      </p:grpSp>
    </p:spTree>
    <p:extLst>
      <p:ext uri="{BB962C8B-B14F-4D97-AF65-F5344CB8AC3E}">
        <p14:creationId xmlns:p14="http://schemas.microsoft.com/office/powerpoint/2010/main" val="3537392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986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Inline Styles: Example</a:t>
            </a:r>
            <a:endParaRPr lang="bg-BG" dirty="0" smtClean="0"/>
          </a:p>
        </p:txBody>
      </p:sp>
      <p:sp>
        <p:nvSpPr>
          <p:cNvPr id="20483" name="Rectangle 5"/>
          <p:cNvSpPr>
            <a:spLocks noChangeArrowheads="1"/>
          </p:cNvSpPr>
          <p:nvPr/>
        </p:nvSpPr>
        <p:spPr bwMode="auto">
          <a:xfrm>
            <a:off x="906464" y="1068680"/>
            <a:ext cx="10445748" cy="53553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 lang="en"&gt;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&lt;title&gt;Inline Styles&lt;/title&gt;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&lt;p&gt;Here is some text&lt;/p&gt;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&lt;!--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Separate multiple styles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with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semicolon--&gt;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 style="font-size: 20pt"&gt;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is some more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text&lt;/p&gt;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 style="font-size: 20pt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color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#0000FF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more text&lt;/p&gt; 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4612" y="2022311"/>
            <a:ext cx="3009900" cy="344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6676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9881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dirty="0" smtClean="0"/>
              <a:t>Embedded in the HTML in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</a:rPr>
              <a:t>&lt;style&gt;</a:t>
            </a:r>
            <a:r>
              <a:rPr lang="en-US" dirty="0" smtClean="0"/>
              <a:t> tag:</a:t>
            </a:r>
            <a:br>
              <a:rPr lang="en-US" dirty="0" smtClean="0"/>
            </a:br>
            <a:r>
              <a:rPr lang="en-US" noProof="1" smtClean="0"/>
              <a:t>	</a:t>
            </a:r>
            <a:endParaRPr lang="en-US" sz="2900" noProof="1">
              <a:latin typeface="Courier New" pitchFamily="49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defRPr/>
            </a:pP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&lt;style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dirty="0" smtClean="0"/>
              <a:t> tag is placed in the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&lt;head&gt;</a:t>
            </a:r>
            <a:r>
              <a:rPr lang="en-US" dirty="0" smtClean="0"/>
              <a:t> section of the document</a:t>
            </a:r>
          </a:p>
          <a:p>
            <a:pPr lvl="1">
              <a:lnSpc>
                <a:spcPct val="100000"/>
              </a:lnSpc>
              <a:defRPr/>
            </a:pP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dirty="0" smtClean="0"/>
              <a:t> attribute specifies the MIME type</a:t>
            </a:r>
          </a:p>
          <a:p>
            <a:pPr lvl="2">
              <a:lnSpc>
                <a:spcPct val="100000"/>
              </a:lnSpc>
              <a:defRPr/>
            </a:pPr>
            <a:r>
              <a:rPr lang="en-US" dirty="0" smtClean="0"/>
              <a:t>MIME describes the format of the content</a:t>
            </a:r>
          </a:p>
          <a:p>
            <a:pPr lvl="2">
              <a:lnSpc>
                <a:spcPct val="100000"/>
              </a:lnSpc>
              <a:defRPr/>
            </a:pPr>
            <a:r>
              <a:rPr lang="en-US" dirty="0" smtClean="0"/>
              <a:t>Other MIME types: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text/html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image/gif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text/plain</a:t>
            </a:r>
            <a:r>
              <a:rPr lang="en-US" dirty="0" smtClean="0"/>
              <a:t>, …</a:t>
            </a:r>
          </a:p>
          <a:p>
            <a:pPr lvl="2">
              <a:lnSpc>
                <a:spcPct val="100000"/>
              </a:lnSpc>
              <a:defRPr/>
            </a:pPr>
            <a:r>
              <a:rPr lang="en-US" noProof="1"/>
              <a:t>Not required </a:t>
            </a:r>
            <a:r>
              <a:rPr lang="en-US" noProof="1" smtClean="0"/>
              <a:t>in HTML5</a:t>
            </a:r>
            <a:endParaRPr lang="en-US" noProof="1"/>
          </a:p>
          <a:p>
            <a:pPr>
              <a:lnSpc>
                <a:spcPct val="100000"/>
              </a:lnSpc>
              <a:defRPr/>
            </a:pPr>
            <a:r>
              <a:rPr lang="en-US" dirty="0" smtClean="0"/>
              <a:t>Used for document-specific styles</a:t>
            </a:r>
          </a:p>
        </p:txBody>
      </p:sp>
      <p:sp>
        <p:nvSpPr>
          <p:cNvPr id="988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Embedded Styles</a:t>
            </a:r>
            <a:endParaRPr lang="bg-BG" smtClean="0"/>
          </a:p>
        </p:txBody>
      </p:sp>
      <p:sp>
        <p:nvSpPr>
          <p:cNvPr id="988164" name="Rectangle 4"/>
          <p:cNvSpPr>
            <a:spLocks noChangeArrowheads="1"/>
          </p:cNvSpPr>
          <p:nvPr/>
        </p:nvSpPr>
        <p:spPr bwMode="auto">
          <a:xfrm>
            <a:off x="1068388" y="1905000"/>
            <a:ext cx="9979024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&lt;style type="text/css"&gt;</a:t>
            </a:r>
          </a:p>
        </p:txBody>
      </p:sp>
    </p:spTree>
    <p:extLst>
      <p:ext uri="{BB962C8B-B14F-4D97-AF65-F5344CB8AC3E}">
        <p14:creationId xmlns:p14="http://schemas.microsoft.com/office/powerpoint/2010/main" val="8779649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105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Embedded Styles: Example</a:t>
            </a:r>
            <a:endParaRPr lang="bg-BG" dirty="0" smtClean="0"/>
          </a:p>
        </p:txBody>
      </p:sp>
      <p:sp>
        <p:nvSpPr>
          <p:cNvPr id="1050627" name="Rectangle 3"/>
          <p:cNvSpPr>
            <a:spLocks noChangeArrowheads="1"/>
          </p:cNvSpPr>
          <p:nvPr/>
        </p:nvSpPr>
        <p:spPr bwMode="auto">
          <a:xfrm>
            <a:off x="1065212" y="1447800"/>
            <a:ext cx="9904412" cy="46942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&lt;title&gt;Style Sheets&lt;/title&gt;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&lt;style type="text/css"&gt;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em {background-color:#8000FF; color:white}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h1 {font-family:Arial, sans-serif}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  {font-size:18pt}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.blue {color:blue}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&lt;/style&gt;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</p:txBody>
      </p:sp>
    </p:spTree>
    <p:extLst>
      <p:ext uri="{BB962C8B-B14F-4D97-AF65-F5344CB8AC3E}">
        <p14:creationId xmlns:p14="http://schemas.microsoft.com/office/powerpoint/2010/main" val="19467572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760412" y="1066801"/>
            <a:ext cx="10668000" cy="5509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&lt;header&gt;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&lt;h1 class="blue"&gt;A Heading&lt;/h1&gt;</a:t>
            </a:r>
            <a:b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&lt;/header&gt;</a:t>
            </a:r>
            <a:b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&lt;article&gt;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&lt;p&gt;Here is some text. Here is some text.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some text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 is some text. Here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some text.&lt;/p&gt;  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&lt;h1&gt;Another Heading&lt;/h1&gt;    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&lt;p class="blue"&gt;Here is some more text.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Here is some more text.&lt;/p&gt;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&lt;p class="blue"&gt;Here is some &lt;em&gt;more&lt;/em&gt;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text. Here is some more text.&lt;/p&gt;</a:t>
            </a:r>
            <a:b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&lt;/article&gt;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1051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Embedded Styles: Example (3)</a:t>
            </a:r>
            <a:endParaRPr lang="bg-BG" dirty="0" smtClean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61934" y="1683038"/>
            <a:ext cx="4886325" cy="427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31109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9932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External linking</a:t>
            </a:r>
          </a:p>
          <a:p>
            <a:pPr lvl="1">
              <a:defRPr/>
            </a:pPr>
            <a:r>
              <a:rPr lang="en-US" sz="3000" dirty="0"/>
              <a:t>Separate pages can all use a shared style sheet</a:t>
            </a:r>
          </a:p>
          <a:p>
            <a:pPr lvl="1">
              <a:defRPr/>
            </a:pPr>
            <a:r>
              <a:rPr lang="en-US" sz="3000" dirty="0" smtClean="0"/>
              <a:t>Modify </a:t>
            </a:r>
            <a:r>
              <a:rPr lang="en-US" sz="3000" dirty="0"/>
              <a:t>a single file to change the styles across your entire </a:t>
            </a:r>
            <a:r>
              <a:rPr lang="en-US" sz="3000" dirty="0" smtClean="0"/>
              <a:t>Web site</a:t>
            </a:r>
          </a:p>
          <a:p>
            <a:pPr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&lt;link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rel="stylesheet"&gt;</a:t>
            </a: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defRPr/>
            </a:pPr>
            <a:r>
              <a:rPr lang="en-US" sz="3000" dirty="0" smtClean="0"/>
              <a:t>Specifies a relationship between documents (HTML and CSS)</a:t>
            </a:r>
          </a:p>
          <a:p>
            <a:pPr lvl="1">
              <a:buFontTx/>
              <a:buNone/>
              <a:defRPr/>
            </a:pPr>
            <a:endParaRPr lang="en-US" sz="3000" dirty="0">
              <a:latin typeface="Courier New" pitchFamily="49" charset="0"/>
            </a:endParaRPr>
          </a:p>
          <a:p>
            <a:pPr lvl="1">
              <a:spcBef>
                <a:spcPts val="3000"/>
              </a:spcBef>
              <a:defRPr/>
            </a:pPr>
            <a:r>
              <a:rPr lang="en-US" sz="3000" dirty="0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The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&lt;link&gt;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elements should be in the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&lt;head&gt;</a:t>
            </a:r>
          </a:p>
        </p:txBody>
      </p:sp>
      <p:sp>
        <p:nvSpPr>
          <p:cNvPr id="99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External CSS Styles</a:t>
            </a:r>
            <a:endParaRPr lang="bg-BG" dirty="0" smtClean="0"/>
          </a:p>
        </p:txBody>
      </p:sp>
      <p:sp>
        <p:nvSpPr>
          <p:cNvPr id="993284" name="Rectangle 4"/>
          <p:cNvSpPr>
            <a:spLocks noChangeArrowheads="1"/>
          </p:cNvSpPr>
          <p:nvPr/>
        </p:nvSpPr>
        <p:spPr bwMode="auto">
          <a:xfrm>
            <a:off x="1062038" y="4591243"/>
            <a:ext cx="10137774" cy="5141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108000" bIns="72000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&lt;link rel="stylesheet" type="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text/css" href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="styles.css"&gt;</a:t>
            </a:r>
          </a:p>
        </p:txBody>
      </p:sp>
    </p:spTree>
    <p:extLst>
      <p:ext uri="{BB962C8B-B14F-4D97-AF65-F5344CB8AC3E}">
        <p14:creationId xmlns:p14="http://schemas.microsoft.com/office/powerpoint/2010/main" val="41308361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065212" y="1600200"/>
            <a:ext cx="10058400" cy="820600"/>
          </a:xfrm>
        </p:spPr>
        <p:txBody>
          <a:bodyPr/>
          <a:lstStyle/>
          <a:p>
            <a:r>
              <a:rPr lang="en-US" dirty="0" smtClean="0"/>
              <a:t>Cascading Style Sheets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065212" y="2485808"/>
            <a:ext cx="10058400" cy="714592"/>
          </a:xfrm>
        </p:spPr>
        <p:txBody>
          <a:bodyPr/>
          <a:lstStyle/>
          <a:p>
            <a:r>
              <a:rPr lang="en-US" dirty="0" smtClean="0"/>
              <a:t>Separating Content from Presentation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212" y="3512128"/>
            <a:ext cx="2438400" cy="243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55656" y="3705325"/>
            <a:ext cx="2458356" cy="2077639"/>
          </a:xfrm>
          <a:prstGeom prst="round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2698" y="3709380"/>
            <a:ext cx="3132773" cy="17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3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9932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buNone/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@import</a:t>
            </a:r>
          </a:p>
          <a:p>
            <a:pPr lvl="1">
              <a:lnSpc>
                <a:spcPct val="120000"/>
              </a:lnSpc>
              <a:defRPr/>
            </a:pPr>
            <a:r>
              <a:rPr lang="en-US" dirty="0" smtClean="0"/>
              <a:t>Another way to link external CSS files</a:t>
            </a:r>
          </a:p>
          <a:p>
            <a:pPr lvl="1">
              <a:lnSpc>
                <a:spcPct val="120000"/>
              </a:lnSpc>
              <a:defRPr/>
            </a:pPr>
            <a:r>
              <a:rPr lang="en-US" dirty="0" smtClean="0"/>
              <a:t>Insert a CSS file into another CSS file:</a:t>
            </a:r>
          </a:p>
          <a:p>
            <a:pPr lvl="1">
              <a:lnSpc>
                <a:spcPct val="120000"/>
              </a:lnSpc>
              <a:defRPr/>
            </a:pPr>
            <a:endParaRPr lang="en-US" dirty="0" smtClean="0"/>
          </a:p>
          <a:p>
            <a:pPr lvl="1">
              <a:lnSpc>
                <a:spcPct val="120000"/>
              </a:lnSpc>
              <a:buNone/>
              <a:defRPr/>
            </a:pPr>
            <a:endParaRPr lang="en-US" dirty="0" smtClean="0"/>
          </a:p>
          <a:p>
            <a:pPr lvl="1">
              <a:lnSpc>
                <a:spcPct val="120000"/>
              </a:lnSpc>
              <a:buNone/>
              <a:defRPr/>
            </a:pPr>
            <a:endParaRPr lang="en-US" dirty="0" smtClean="0"/>
          </a:p>
          <a:p>
            <a:pPr lvl="1">
              <a:lnSpc>
                <a:spcPct val="120000"/>
              </a:lnSpc>
              <a:spcBef>
                <a:spcPts val="2400"/>
              </a:spcBef>
              <a:defRPr/>
            </a:pPr>
            <a:r>
              <a:rPr lang="en-US" dirty="0" smtClean="0"/>
              <a:t>Ancient browsers do not recognize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@import</a:t>
            </a:r>
          </a:p>
        </p:txBody>
      </p:sp>
      <p:sp>
        <p:nvSpPr>
          <p:cNvPr id="99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External CSS Styles (2)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38238" y="3581400"/>
            <a:ext cx="9985374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&lt;style type="text/css"&gt;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@import url("styles.css");</a:t>
            </a:r>
            <a:b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/* same as */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@import "styles.css";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13663534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994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External Styles: Example</a:t>
            </a:r>
            <a:endParaRPr lang="bg-BG" sz="3600" dirty="0">
              <a:latin typeface="Courier New" pitchFamily="49" charset="0"/>
            </a:endParaRPr>
          </a:p>
        </p:txBody>
      </p:sp>
      <p:sp>
        <p:nvSpPr>
          <p:cNvPr id="994309" name="Rectangle 5"/>
          <p:cNvSpPr>
            <a:spLocks noChangeArrowheads="1"/>
          </p:cNvSpPr>
          <p:nvPr/>
        </p:nvSpPr>
        <p:spPr bwMode="auto">
          <a:xfrm>
            <a:off x="823912" y="1371600"/>
            <a:ext cx="10528300" cy="47245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/* CSS Document */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	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text-decoration: none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a:hover { text-decoration: underline;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color: red;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background-color: #CCFFCC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 em   { color: red; 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font-weight: bold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	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margin-left: 2cm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 ul	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text-decoration: underline; 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margin-left: .5cm }</a:t>
            </a:r>
          </a:p>
        </p:txBody>
      </p:sp>
    </p:spTree>
    <p:extLst>
      <p:ext uri="{BB962C8B-B14F-4D97-AF65-F5344CB8AC3E}">
        <p14:creationId xmlns:p14="http://schemas.microsoft.com/office/powerpoint/2010/main" val="21032035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995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External Styles: Example (2)</a:t>
            </a:r>
            <a:endParaRPr lang="bg-BG" dirty="0" smtClean="0"/>
          </a:p>
        </p:txBody>
      </p:sp>
      <p:sp>
        <p:nvSpPr>
          <p:cNvPr id="995332" name="Rectangle 4"/>
          <p:cNvSpPr>
            <a:spLocks noChangeArrowheads="1"/>
          </p:cNvSpPr>
          <p:nvPr/>
        </p:nvSpPr>
        <p:spPr bwMode="auto">
          <a:xfrm>
            <a:off x="762000" y="1428751"/>
            <a:ext cx="10666412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&lt;title&gt;Importing style sheets&lt;/title&gt;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&lt;link type="text/css" rel="stylesheet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href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="styles.css"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&lt;h1&gt;Shopping list for &lt;em&gt;Monday&lt;/em&gt;:&lt;/h1&gt;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&lt;li&gt;Milk&lt;/li&gt;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</p:txBody>
      </p:sp>
    </p:spTree>
    <p:extLst>
      <p:ext uri="{BB962C8B-B14F-4D97-AF65-F5344CB8AC3E}">
        <p14:creationId xmlns:p14="http://schemas.microsoft.com/office/powerpoint/2010/main" val="31584336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996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External Styles: Example (3)</a:t>
            </a:r>
            <a:endParaRPr lang="bg-BG" dirty="0" smtClean="0"/>
          </a:p>
        </p:txBody>
      </p:sp>
      <p:sp>
        <p:nvSpPr>
          <p:cNvPr id="996356" name="Rectangle 4"/>
          <p:cNvSpPr>
            <a:spLocks noChangeArrowheads="1"/>
          </p:cNvSpPr>
          <p:nvPr/>
        </p:nvSpPr>
        <p:spPr bwMode="auto">
          <a:xfrm>
            <a:off x="841378" y="1143001"/>
            <a:ext cx="10510834" cy="52383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&lt;li&gt;Bread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&lt;li&gt;White bread&lt;/li&gt;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&lt;li&gt;Rye bread&lt;/li&gt;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&lt;li&gt;Whole wheat bread&lt;/li&gt;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&lt;li&gt;Rice&lt;/li&gt;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&lt;li&gt;Potatoes&lt;/li&gt;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&lt;li&gt;Pizza &lt;em&gt;with mushrooms&lt;/em&gt;&lt;/li&gt;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href="http://food.com" title="grocery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store"&gt;Go to the Grocery store&lt;/a&gt;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6" name="Picture 4" descr="advancedhov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44257" y="1862925"/>
            <a:ext cx="4389064" cy="40685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74557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1272695"/>
            <a:ext cx="7924800" cy="820600"/>
          </a:xfrm>
        </p:spPr>
        <p:txBody>
          <a:bodyPr/>
          <a:lstStyle/>
          <a:p>
            <a:r>
              <a:rPr lang="en-US" dirty="0" smtClean="0"/>
              <a:t>Pseudo Selectors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012" y="2169495"/>
            <a:ext cx="9448800" cy="721520"/>
          </a:xfrm>
        </p:spPr>
        <p:txBody>
          <a:bodyPr/>
          <a:lstStyle/>
          <a:p>
            <a:r>
              <a:rPr lang="en-US" dirty="0" smtClean="0"/>
              <a:t>Relative to Element Content or State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2212" y="3236295"/>
            <a:ext cx="4706257" cy="2859705"/>
          </a:xfrm>
          <a:prstGeom prst="roundRect">
            <a:avLst>
              <a:gd name="adj" fmla="val 581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9687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1001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Pseudo-classes define state</a:t>
            </a:r>
          </a:p>
          <a:p>
            <a:pPr lvl="1"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:hover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:visited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:active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:lang</a:t>
            </a:r>
          </a:p>
          <a:p>
            <a:pPr>
              <a:defRPr/>
            </a:pPr>
            <a:r>
              <a:rPr lang="en-US" dirty="0" smtClean="0"/>
              <a:t>Pseudo-elements define element "parts" or are used to generate content</a:t>
            </a:r>
          </a:p>
          <a:p>
            <a:pPr lvl="1"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:first-line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:before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:after</a:t>
            </a:r>
          </a:p>
        </p:txBody>
      </p:sp>
      <p:sp>
        <p:nvSpPr>
          <p:cNvPr id="100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Common Pseudo Selectors</a:t>
            </a:r>
            <a:endParaRPr lang="bg-BG" dirty="0" smtClean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4572000"/>
            <a:ext cx="10210800" cy="17727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a:hover { color: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p:first-line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text-transform: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uppercase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.title:before { content: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"»"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title:after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content: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"«"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6603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600200"/>
            <a:ext cx="7924800" cy="820600"/>
          </a:xfrm>
        </p:spPr>
        <p:txBody>
          <a:bodyPr/>
          <a:lstStyle/>
          <a:p>
            <a:r>
              <a:rPr lang="en-US" dirty="0" smtClean="0"/>
              <a:t>Common Pseudo Selectors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32012" y="2461279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7414" y="3281010"/>
            <a:ext cx="5257799" cy="27387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5862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:root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root of the </a:t>
            </a:r>
            <a:r>
              <a:rPr lang="en-US" dirty="0" smtClean="0"/>
              <a:t>document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E:nth-child(n)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the </a:t>
            </a:r>
            <a:r>
              <a:rPr lang="en-US" noProof="1" smtClean="0"/>
              <a:t>n-th</a:t>
            </a:r>
            <a:r>
              <a:rPr lang="en-US" dirty="0" smtClean="0"/>
              <a:t> </a:t>
            </a:r>
            <a:r>
              <a:rPr lang="en-US" dirty="0"/>
              <a:t>child of its </a:t>
            </a:r>
            <a:r>
              <a:rPr lang="en-US" dirty="0" smtClean="0"/>
              <a:t>parent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E:nth-last-child(n)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the </a:t>
            </a:r>
            <a:r>
              <a:rPr lang="en-US" noProof="1" smtClean="0"/>
              <a:t>n-th</a:t>
            </a:r>
            <a:r>
              <a:rPr lang="en-US" dirty="0" smtClean="0"/>
              <a:t> </a:t>
            </a:r>
            <a:r>
              <a:rPr lang="en-US" dirty="0"/>
              <a:t>child of its parent, counting </a:t>
            </a:r>
            <a:r>
              <a:rPr lang="en-US" dirty="0" smtClean="0"/>
              <a:t>from </a:t>
            </a:r>
            <a:r>
              <a:rPr lang="en-US" dirty="0"/>
              <a:t>the last </a:t>
            </a:r>
            <a:r>
              <a:rPr lang="en-US" dirty="0" smtClean="0"/>
              <a:t>on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E:nth-of-type(n)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</a:t>
            </a:r>
            <a:r>
              <a:rPr lang="en-US" noProof="1" smtClean="0"/>
              <a:t>the n-th </a:t>
            </a:r>
            <a:r>
              <a:rPr lang="en-US" dirty="0" smtClean="0"/>
              <a:t>sibling </a:t>
            </a:r>
            <a:r>
              <a:rPr lang="en-US" dirty="0"/>
              <a:t>of its </a:t>
            </a:r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</a:t>
            </a:r>
            <a:r>
              <a:rPr lang="en-US" dirty="0" smtClean="0"/>
              <a:t>Pseudo-Classes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83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E:nth-last-of-type(n)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the </a:t>
            </a:r>
            <a:r>
              <a:rPr lang="en-US" noProof="1" smtClean="0"/>
              <a:t>n-th</a:t>
            </a:r>
            <a:r>
              <a:rPr lang="en-US" dirty="0" smtClean="0"/>
              <a:t> </a:t>
            </a:r>
            <a:r>
              <a:rPr lang="en-US" dirty="0"/>
              <a:t>sibling of its type, counting from the last </a:t>
            </a:r>
            <a:r>
              <a:rPr lang="en-US" dirty="0" smtClean="0"/>
              <a:t>one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E:last-child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last child of its </a:t>
            </a:r>
            <a:r>
              <a:rPr lang="en-US" dirty="0" smtClean="0"/>
              <a:t>parent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E:first-of-type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first sibling of its </a:t>
            </a:r>
            <a:r>
              <a:rPr lang="en-US" dirty="0" smtClean="0"/>
              <a:t>type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E:last-of-type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last sibling of its </a:t>
            </a:r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</a:t>
            </a:r>
            <a:r>
              <a:rPr lang="en-US" dirty="0" smtClean="0"/>
              <a:t>Pseudo-Classes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68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E:only-child</a:t>
            </a:r>
          </a:p>
          <a:p>
            <a:pPr lvl="1"/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only child of its </a:t>
            </a:r>
            <a:r>
              <a:rPr lang="en-US" dirty="0" smtClean="0"/>
              <a:t>parent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E:only-of-type</a:t>
            </a:r>
          </a:p>
          <a:p>
            <a:pPr lvl="1"/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element, only sibling of its </a:t>
            </a:r>
            <a:r>
              <a:rPr lang="en-US" dirty="0" smtClean="0"/>
              <a:t>type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E:empty</a:t>
            </a:r>
          </a:p>
          <a:p>
            <a:pPr lvl="1"/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 that has no children (including text nodes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More detailed descriptions:</a:t>
            </a:r>
          </a:p>
          <a:p>
            <a:pPr marL="0" indent="0">
              <a:buNone/>
            </a:pPr>
            <a:r>
              <a:rPr lang="en-US" sz="2600" dirty="0">
                <a:hlinkClick r:id="rId2"/>
              </a:rPr>
              <a:t>http://www.w3.org/TR/css3-selectors/#structural-pseudos</a:t>
            </a:r>
            <a:endParaRPr lang="en-US" sz="2600" dirty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</a:t>
            </a:r>
            <a:r>
              <a:rPr lang="en-US" dirty="0" smtClean="0"/>
              <a:t>Pseudo-Classes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07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976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Separate content from presentation!</a:t>
            </a:r>
          </a:p>
        </p:txBody>
      </p:sp>
      <p:sp>
        <p:nvSpPr>
          <p:cNvPr id="976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</a:t>
            </a:r>
            <a:r>
              <a:rPr lang="en-US" smtClean="0"/>
              <a:t>: Philosophy</a:t>
            </a:r>
            <a:endParaRPr lang="en-US" dirty="0" smtClean="0"/>
          </a:p>
        </p:txBody>
      </p:sp>
      <p:sp>
        <p:nvSpPr>
          <p:cNvPr id="976900" name="Rectangle 4"/>
          <p:cNvSpPr>
            <a:spLocks noChangeArrowheads="1"/>
          </p:cNvSpPr>
          <p:nvPr/>
        </p:nvSpPr>
        <p:spPr bwMode="auto">
          <a:xfrm>
            <a:off x="2146238" y="2825780"/>
            <a:ext cx="2805173" cy="3575020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9525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bg-BG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976901" name="Text Box 5"/>
          <p:cNvSpPr txBox="1">
            <a:spLocks noChangeArrowheads="1"/>
          </p:cNvSpPr>
          <p:nvPr/>
        </p:nvSpPr>
        <p:spPr bwMode="auto">
          <a:xfrm>
            <a:off x="2132012" y="2824624"/>
            <a:ext cx="2895600" cy="3647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Vestibulum et odio et ipsum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accumsan accumsan. Morbi at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tortor purus, luctus non, aliquam nec, interdum vel, mi. Sed nec quam nec odio lacinia molestie. Praesent augue tortor, convallis eget, euismod nonummy, lacinia ut, risus. </a:t>
            </a:r>
          </a:p>
        </p:txBody>
      </p:sp>
      <p:sp>
        <p:nvSpPr>
          <p:cNvPr id="976902" name="Rectangle 6"/>
          <p:cNvSpPr>
            <a:spLocks noChangeArrowheads="1"/>
          </p:cNvSpPr>
          <p:nvPr/>
        </p:nvSpPr>
        <p:spPr bwMode="auto">
          <a:xfrm>
            <a:off x="6551608" y="2824624"/>
            <a:ext cx="2819401" cy="364715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9525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976903" name="Rectangle 7"/>
          <p:cNvSpPr>
            <a:spLocks noChangeArrowheads="1"/>
          </p:cNvSpPr>
          <p:nvPr/>
        </p:nvSpPr>
        <p:spPr bwMode="auto">
          <a:xfrm>
            <a:off x="6730317" y="4026378"/>
            <a:ext cx="2231180" cy="380281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4" name="Rectangle 8"/>
          <p:cNvSpPr>
            <a:spLocks noChangeArrowheads="1"/>
          </p:cNvSpPr>
          <p:nvPr/>
        </p:nvSpPr>
        <p:spPr bwMode="auto">
          <a:xfrm>
            <a:off x="6730317" y="4503708"/>
            <a:ext cx="2231180" cy="3802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5" name="Rectangle 9"/>
          <p:cNvSpPr>
            <a:spLocks noChangeArrowheads="1"/>
          </p:cNvSpPr>
          <p:nvPr/>
        </p:nvSpPr>
        <p:spPr bwMode="auto">
          <a:xfrm>
            <a:off x="6737538" y="4991459"/>
            <a:ext cx="2231180" cy="380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6" name="Text Box 10"/>
          <p:cNvSpPr txBox="1">
            <a:spLocks noChangeArrowheads="1"/>
          </p:cNvSpPr>
          <p:nvPr/>
        </p:nvSpPr>
        <p:spPr bwMode="auto">
          <a:xfrm>
            <a:off x="6731187" y="2885515"/>
            <a:ext cx="6174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Bold</a:t>
            </a:r>
          </a:p>
        </p:txBody>
      </p:sp>
      <p:sp>
        <p:nvSpPr>
          <p:cNvPr id="976907" name="Text Box 11"/>
          <p:cNvSpPr txBox="1">
            <a:spLocks noChangeArrowheads="1"/>
          </p:cNvSpPr>
          <p:nvPr/>
        </p:nvSpPr>
        <p:spPr bwMode="auto">
          <a:xfrm>
            <a:off x="6737538" y="3190315"/>
            <a:ext cx="7370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Italics</a:t>
            </a:r>
          </a:p>
        </p:txBody>
      </p:sp>
      <p:sp>
        <p:nvSpPr>
          <p:cNvPr id="976908" name="Text Box 12"/>
          <p:cNvSpPr txBox="1">
            <a:spLocks noChangeArrowheads="1"/>
          </p:cNvSpPr>
          <p:nvPr/>
        </p:nvSpPr>
        <p:spPr bwMode="auto">
          <a:xfrm>
            <a:off x="6737538" y="3523691"/>
            <a:ext cx="8093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</a:t>
            </a:r>
          </a:p>
        </p:txBody>
      </p:sp>
      <p:sp>
        <p:nvSpPr>
          <p:cNvPr id="976909" name="Text Box 13"/>
          <p:cNvSpPr txBox="1">
            <a:spLocks noChangeArrowheads="1"/>
          </p:cNvSpPr>
          <p:nvPr/>
        </p:nvSpPr>
        <p:spPr bwMode="auto">
          <a:xfrm>
            <a:off x="2237027" y="1775605"/>
            <a:ext cx="268547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 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0" name="Text Box 14"/>
          <p:cNvSpPr txBox="1">
            <a:spLocks noChangeArrowheads="1"/>
          </p:cNvSpPr>
          <p:nvPr/>
        </p:nvSpPr>
        <p:spPr bwMode="auto">
          <a:xfrm>
            <a:off x="6762037" y="1774167"/>
            <a:ext cx="2398541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 smtClean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976911" name="Line 15"/>
          <p:cNvSpPr>
            <a:spLocks noChangeShapeType="1"/>
          </p:cNvSpPr>
          <p:nvPr/>
        </p:nvSpPr>
        <p:spPr bwMode="auto">
          <a:xfrm flipH="1" flipV="1">
            <a:off x="2741611" y="2993499"/>
            <a:ext cx="3987117" cy="7620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2" name="Line 16"/>
          <p:cNvSpPr>
            <a:spLocks noChangeShapeType="1"/>
          </p:cNvSpPr>
          <p:nvPr/>
        </p:nvSpPr>
        <p:spPr bwMode="auto">
          <a:xfrm flipH="1">
            <a:off x="4684710" y="3374981"/>
            <a:ext cx="2088617" cy="143420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3" name="Line 17"/>
          <p:cNvSpPr>
            <a:spLocks noChangeShapeType="1"/>
          </p:cNvSpPr>
          <p:nvPr/>
        </p:nvSpPr>
        <p:spPr bwMode="auto">
          <a:xfrm flipH="1">
            <a:off x="2237027" y="3725610"/>
            <a:ext cx="4587605" cy="672604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4" name="Line 18"/>
          <p:cNvSpPr>
            <a:spLocks noChangeShapeType="1"/>
          </p:cNvSpPr>
          <p:nvPr/>
        </p:nvSpPr>
        <p:spPr bwMode="auto">
          <a:xfrm flipH="1">
            <a:off x="4684711" y="4693848"/>
            <a:ext cx="2044017" cy="11534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5" name="Line 19"/>
          <p:cNvSpPr>
            <a:spLocks noChangeShapeType="1"/>
          </p:cNvSpPr>
          <p:nvPr/>
        </p:nvSpPr>
        <p:spPr bwMode="auto">
          <a:xfrm flipH="1">
            <a:off x="4951410" y="5212508"/>
            <a:ext cx="1786127" cy="426292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6" name="Line 20"/>
          <p:cNvSpPr>
            <a:spLocks noChangeShapeType="1"/>
          </p:cNvSpPr>
          <p:nvPr/>
        </p:nvSpPr>
        <p:spPr bwMode="auto">
          <a:xfrm flipH="1" flipV="1">
            <a:off x="2741612" y="3070180"/>
            <a:ext cx="3886200" cy="114633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7560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6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6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6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6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6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7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6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76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6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76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76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76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6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6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6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76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76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900" grpId="0" animBg="1"/>
      <p:bldP spid="976901" grpId="0"/>
      <p:bldP spid="976902" grpId="0" animBg="1"/>
      <p:bldP spid="976903" grpId="0" animBg="1"/>
      <p:bldP spid="976904" grpId="0" animBg="1"/>
      <p:bldP spid="976905" grpId="0" animBg="1"/>
      <p:bldP spid="976906" grpId="0"/>
      <p:bldP spid="976907" grpId="0"/>
      <p:bldP spid="976908" grpId="0"/>
      <p:bldP spid="976909" grpId="0"/>
      <p:bldP spid="9769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24400"/>
            <a:ext cx="8938472" cy="820600"/>
          </a:xfrm>
        </p:spPr>
        <p:txBody>
          <a:bodyPr/>
          <a:lstStyle/>
          <a:p>
            <a:pPr algn="ctr"/>
            <a:r>
              <a:rPr lang="en-US" dirty="0" smtClean="0"/>
              <a:t>Structural Selectors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446212" y="5526368"/>
            <a:ext cx="8938472" cy="692873"/>
          </a:xfrm>
        </p:spPr>
        <p:txBody>
          <a:bodyPr/>
          <a:lstStyle/>
          <a:p>
            <a:r>
              <a:rPr lang="en-US" dirty="0"/>
              <a:t>Live </a:t>
            </a:r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 descr="C:\Users\Nikolay\Documents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13212" y="647700"/>
            <a:ext cx="407670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109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E:enabled</a:t>
            </a:r>
          </a:p>
          <a:p>
            <a:pPr lvl="1"/>
            <a:r>
              <a:rPr lang="en-US" dirty="0"/>
              <a:t>A user interface element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which is enabled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E:disabled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user interface element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which is </a:t>
            </a:r>
            <a:r>
              <a:rPr lang="en-US" dirty="0" smtClean="0"/>
              <a:t>disabled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E:checked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user interface element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which is checked (for instance a </a:t>
            </a:r>
            <a:r>
              <a:rPr lang="en-US" dirty="0" smtClean="0"/>
              <a:t>radio-button </a:t>
            </a:r>
            <a:r>
              <a:rPr lang="en-US" dirty="0"/>
              <a:t>or checkbox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Currently supported only in Opera and IE10 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UI </a:t>
            </a:r>
            <a:r>
              <a:rPr lang="en-US" dirty="0" smtClean="0"/>
              <a:t>Element States Pseudo-Classes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80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677359"/>
            <a:ext cx="8938472" cy="820600"/>
          </a:xfrm>
        </p:spPr>
        <p:txBody>
          <a:bodyPr/>
          <a:lstStyle/>
          <a:p>
            <a:pPr algn="ctr"/>
            <a:r>
              <a:rPr lang="en-US" dirty="0" smtClean="0"/>
              <a:t>UI Selectors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446212" y="5479327"/>
            <a:ext cx="8938472" cy="692873"/>
          </a:xfrm>
        </p:spPr>
        <p:txBody>
          <a:bodyPr/>
          <a:lstStyle/>
          <a:p>
            <a:r>
              <a:rPr lang="en-US" dirty="0"/>
              <a:t>Live </a:t>
            </a:r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27613" y="1476960"/>
            <a:ext cx="2276475" cy="24630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58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E:target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 smtClean="0"/>
              <a:t> </a:t>
            </a:r>
            <a:r>
              <a:rPr lang="en-US" dirty="0"/>
              <a:t>element being the target of the referring </a:t>
            </a:r>
            <a:r>
              <a:rPr lang="en-US" dirty="0" smtClean="0"/>
              <a:t>URI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E:not(s)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 smtClean="0"/>
              <a:t> </a:t>
            </a:r>
            <a:r>
              <a:rPr lang="en-US" dirty="0"/>
              <a:t>element that does not match simple </a:t>
            </a:r>
            <a:r>
              <a:rPr lang="en-US" dirty="0" smtClean="0"/>
              <a:t>selector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~ F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F</a:t>
            </a:r>
            <a:r>
              <a:rPr lang="en-US" dirty="0" smtClean="0"/>
              <a:t> </a:t>
            </a:r>
            <a:r>
              <a:rPr lang="en-US" dirty="0"/>
              <a:t>element preceded by an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en-US" dirty="0"/>
              <a:t> element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CSS 3 Selectors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04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94212" y="1066800"/>
            <a:ext cx="3276600" cy="3276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Other CSS 3 Selectors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Live 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56293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Exercise in class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92873"/>
          </a:xfrm>
        </p:spPr>
        <p:txBody>
          <a:bodyPr/>
          <a:lstStyle/>
          <a:p>
            <a:r>
              <a:rPr lang="en-US" dirty="0" smtClean="0"/>
              <a:t>CSS Overview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1084400"/>
            <a:ext cx="7924800" cy="820600"/>
          </a:xfrm>
        </p:spPr>
        <p:txBody>
          <a:bodyPr/>
          <a:lstStyle/>
          <a:p>
            <a:r>
              <a:rPr lang="en-US" dirty="0" smtClean="0"/>
              <a:t>CSS Values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2012" y="1945479"/>
            <a:ext cx="7924800" cy="719034"/>
          </a:xfrm>
        </p:spPr>
        <p:txBody>
          <a:bodyPr/>
          <a:lstStyle/>
          <a:p>
            <a:r>
              <a:rPr lang="en-US" dirty="0" smtClean="0"/>
              <a:t>Types, Ranges, Units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324805">
            <a:off x="2230687" y="3949241"/>
            <a:ext cx="2171700" cy="2105025"/>
          </a:xfrm>
          <a:prstGeom prst="round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591">
            <a:off x="8219096" y="4034032"/>
            <a:ext cx="1935443" cy="1935443"/>
          </a:xfrm>
          <a:prstGeom prst="round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45540">
            <a:off x="4991492" y="4257240"/>
            <a:ext cx="2619375" cy="1743075"/>
          </a:xfrm>
          <a:prstGeom prst="round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669891">
            <a:off x="4007102" y="3054960"/>
            <a:ext cx="1182048" cy="1252537"/>
          </a:xfrm>
          <a:prstGeom prst="round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23621">
            <a:off x="6839879" y="3006312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7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values in CSS are strings</a:t>
            </a:r>
          </a:p>
          <a:p>
            <a:pPr lvl="1"/>
            <a:r>
              <a:rPr lang="en-US" dirty="0" smtClean="0"/>
              <a:t>They can represent values that are not strings</a:t>
            </a:r>
          </a:p>
          <a:p>
            <a:pPr lvl="1"/>
            <a:r>
              <a:rPr lang="en-US" dirty="0" smtClean="0"/>
              <a:t>I.e.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14px</a:t>
            </a:r>
            <a:r>
              <a:rPr lang="en-US" dirty="0" smtClean="0"/>
              <a:t> means size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14</a:t>
            </a:r>
            <a:r>
              <a:rPr lang="en-US" dirty="0" smtClean="0"/>
              <a:t> pixels</a:t>
            </a:r>
          </a:p>
          <a:p>
            <a:r>
              <a:rPr lang="en-US" dirty="0" smtClean="0"/>
              <a:t>Colors are set in a red-green-blue format (RGB)</a:t>
            </a:r>
          </a:p>
          <a:p>
            <a:pPr lvl="1"/>
            <a:r>
              <a:rPr lang="en-US" dirty="0" smtClean="0"/>
              <a:t>Both in hex and decimal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Values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36638" y="4724400"/>
            <a:ext cx="10163174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li.nav-item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color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#</a:t>
            </a:r>
            <a:r>
              <a:rPr lang="en-US" sz="2600" b="1" noProof="1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44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f1</a:t>
            </a:r>
            <a:r>
              <a:rPr lang="en-US" sz="2600" b="1" noProof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e1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036638" y="5588913"/>
            <a:ext cx="10163174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li.nav-item 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rgb(</a:t>
            </a:r>
            <a:r>
              <a:rPr lang="en-US" sz="2600" b="1" noProof="1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68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26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241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255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}</a:t>
            </a: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79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When setting a size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height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font-size</a:t>
            </a:r>
            <a:r>
              <a:rPr lang="en-US" dirty="0"/>
              <a:t>, …) </a:t>
            </a:r>
            <a:r>
              <a:rPr lang="en-US" dirty="0" smtClean="0"/>
              <a:t>the values are given as numbers</a:t>
            </a:r>
          </a:p>
          <a:p>
            <a:pPr lvl="1"/>
            <a:r>
              <a:rPr lang="en-US" dirty="0" smtClean="0"/>
              <a:t>Multiple formats / metrics may be used</a:t>
            </a:r>
          </a:p>
          <a:p>
            <a:pPr lvl="1">
              <a:defRPr/>
            </a:pPr>
            <a:r>
              <a:rPr lang="en-US" dirty="0"/>
              <a:t>Pixels,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</a:t>
            </a:r>
            <a:r>
              <a:rPr lang="en-US" dirty="0"/>
              <a:t>s,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</a:t>
            </a:r>
            <a:r>
              <a:rPr lang="en-US" noProof="1" smtClean="0"/>
              <a:t>s</a:t>
            </a:r>
            <a:r>
              <a:rPr lang="en-US" dirty="0" smtClean="0"/>
              <a:t>, e.g</a:t>
            </a:r>
            <a:r>
              <a:rPr lang="en-US" dirty="0"/>
              <a:t>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12px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1.4em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1.2rem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 lvl="1">
              <a:defRPr/>
            </a:pPr>
            <a:r>
              <a:rPr lang="en-US" dirty="0"/>
              <a:t>Points, inches, centimeters, millimeters</a:t>
            </a:r>
          </a:p>
          <a:p>
            <a:pPr lvl="2">
              <a:defRPr/>
            </a:pPr>
            <a:r>
              <a:rPr lang="en-US" dirty="0"/>
              <a:t>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10pt</a:t>
            </a:r>
            <a:r>
              <a:rPr lang="en-US" dirty="0" smtClean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1in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1cm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1mm</a:t>
            </a:r>
          </a:p>
          <a:p>
            <a:pPr lvl="1">
              <a:defRPr/>
            </a:pPr>
            <a:r>
              <a:rPr lang="en-US" dirty="0"/>
              <a:t>Percentages,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50%</a:t>
            </a:r>
          </a:p>
          <a:p>
            <a:pPr lvl="2">
              <a:defRPr/>
            </a:pPr>
            <a:r>
              <a:rPr lang="en-US" dirty="0" smtClean="0"/>
              <a:t>Of the size of the container / current font size</a:t>
            </a:r>
            <a:endParaRPr lang="en-US" dirty="0"/>
          </a:p>
          <a:p>
            <a:pPr lvl="1">
              <a:defRPr/>
            </a:pPr>
            <a:r>
              <a:rPr lang="en-US" dirty="0"/>
              <a:t>Zero can be used with no unit: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border:</a:t>
            </a:r>
            <a:r>
              <a:rPr lang="en-US" dirty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0;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83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541600"/>
            <a:ext cx="7924800" cy="820600"/>
          </a:xfrm>
        </p:spPr>
        <p:txBody>
          <a:bodyPr/>
          <a:lstStyle/>
          <a:p>
            <a:r>
              <a:rPr lang="en-US" dirty="0" smtClean="0"/>
              <a:t>Size Values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32012" y="2402679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092"/>
          <a:stretch/>
        </p:blipFill>
        <p:spPr>
          <a:xfrm>
            <a:off x="6323012" y="4602646"/>
            <a:ext cx="2752725" cy="1390650"/>
          </a:xfrm>
          <a:prstGeom prst="roundRect">
            <a:avLst>
              <a:gd name="adj" fmla="val 9043"/>
            </a:avLst>
          </a:prstGeom>
          <a:effectLst>
            <a:softEdge rad="3175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149" y="3200400"/>
            <a:ext cx="3143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97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The Resulting Page</a:t>
            </a:r>
          </a:p>
        </p:txBody>
      </p:sp>
      <p:sp>
        <p:nvSpPr>
          <p:cNvPr id="977923" name="Rectangle 3"/>
          <p:cNvSpPr>
            <a:spLocks noChangeArrowheads="1"/>
          </p:cNvSpPr>
          <p:nvPr/>
        </p:nvSpPr>
        <p:spPr bwMode="auto">
          <a:xfrm>
            <a:off x="3656013" y="1066800"/>
            <a:ext cx="4800599" cy="5334000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9525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924" name="Text Box 4"/>
          <p:cNvSpPr txBox="1">
            <a:spLocks noChangeArrowheads="1"/>
          </p:cNvSpPr>
          <p:nvPr/>
        </p:nvSpPr>
        <p:spPr bwMode="auto">
          <a:xfrm>
            <a:off x="3862386" y="1196976"/>
            <a:ext cx="4441825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Vestibulum et odio et ipsum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accumsan accumsan. Morbi at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Tortor purus, luctus non, aliquam nec, interdum vel, mi. Sed nec quam nec odio lacinia molestie. Praesent augue tortor, convallis eget, euismod nonummy, lacinia ut, risus. </a:t>
            </a:r>
          </a:p>
        </p:txBody>
      </p:sp>
    </p:spTree>
    <p:extLst>
      <p:ext uri="{BB962C8B-B14F-4D97-AF65-F5344CB8AC3E}">
        <p14:creationId xmlns:p14="http://schemas.microsoft.com/office/powerpoint/2010/main" val="289448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Colors in CSS can be represented in few ways</a:t>
            </a:r>
          </a:p>
          <a:p>
            <a:pPr lvl="1"/>
            <a:r>
              <a:rPr lang="en-US" dirty="0" smtClean="0"/>
              <a:t>Using red-green-blue</a:t>
            </a:r>
          </a:p>
          <a:p>
            <a:pPr lvl="2"/>
            <a:r>
              <a:rPr lang="en-US" dirty="0" smtClean="0"/>
              <a:t>Or red-green-blue-alpha</a:t>
            </a:r>
          </a:p>
          <a:p>
            <a:pPr lvl="2"/>
            <a:endParaRPr lang="en-US" dirty="0"/>
          </a:p>
          <a:p>
            <a:pPr marL="649288" lvl="2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Using hue-saturation-light</a:t>
            </a:r>
          </a:p>
          <a:p>
            <a:pPr lvl="2"/>
            <a:r>
              <a:rPr lang="en-US" dirty="0" smtClean="0"/>
              <a:t>Or hue-saturation-light-alpha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 Values</a:t>
            </a:r>
            <a:endParaRPr lang="en-US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75696" y="3228000"/>
            <a:ext cx="9266916" cy="10895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#f1a2ff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rgb(241, 162, 255)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rgba(241, 162, 255, 0.1)</a:t>
            </a:r>
          </a:p>
        </p:txBody>
      </p:sp>
      <p:sp>
        <p:nvSpPr>
          <p:cNvPr id="7" name="AutoShape 8"/>
          <p:cNvSpPr>
            <a:spLocks noChangeArrowheads="1"/>
          </p:cNvSpPr>
          <p:nvPr/>
        </p:nvSpPr>
        <p:spPr bwMode="auto">
          <a:xfrm>
            <a:off x="6246812" y="2199518"/>
            <a:ext cx="3262314" cy="1055608"/>
          </a:xfrm>
          <a:prstGeom prst="wedgeRoundRectCallout">
            <a:avLst>
              <a:gd name="adj1" fmla="val -46940"/>
              <a:gd name="adj2" fmla="val 10755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The opacity values are from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0.0</a:t>
            </a:r>
            <a:r>
              <a:rPr lang="en-US" sz="2800" noProof="1">
                <a:solidFill>
                  <a:srgbClr val="FFFFFF"/>
                </a:solidFill>
              </a:rPr>
              <a:t> to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475697" y="5767872"/>
            <a:ext cx="9266916" cy="7571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hsl(291, 85%, 89%);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hsl(291, 85%, 89%, 0.1);</a:t>
            </a:r>
          </a:p>
        </p:txBody>
      </p:sp>
    </p:spTree>
    <p:extLst>
      <p:ext uri="{BB962C8B-B14F-4D97-AF65-F5344CB8AC3E}">
        <p14:creationId xmlns:p14="http://schemas.microsoft.com/office/powerpoint/2010/main" val="227020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RGB colors are defined with values for red, green and blue intensity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Syntax</a:t>
            </a:r>
            <a:r>
              <a:rPr lang="en-US" dirty="0"/>
              <a:t>: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#44fa36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/>
              <a:t>– values are in hex</a:t>
            </a:r>
          </a:p>
          <a:p>
            <a:pPr lvl="1">
              <a:lnSpc>
                <a:spcPct val="100000"/>
              </a:lnSpc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rgb(&lt;red&gt;,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&lt;green&gt;,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&lt;blue&gt;)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itchFamily="49" charset="0"/>
              </a:rPr>
              <a:t> </a:t>
            </a:r>
            <a:r>
              <a:rPr lang="en-US" sz="2800" dirty="0"/>
              <a:t>– decimal values</a:t>
            </a:r>
          </a:p>
          <a:p>
            <a:pPr>
              <a:lnSpc>
                <a:spcPct val="100000"/>
              </a:lnSpc>
            </a:pPr>
            <a:r>
              <a:rPr lang="en-US" dirty="0"/>
              <a:t>The range for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red</a:t>
            </a:r>
            <a:r>
              <a:rPr lang="en-US" dirty="0"/>
              <a:t>,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green</a:t>
            </a:r>
            <a:r>
              <a:rPr lang="en-US" dirty="0"/>
              <a:t> and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blue</a:t>
            </a:r>
            <a:r>
              <a:rPr lang="en-US" dirty="0"/>
              <a:t> is between </a:t>
            </a:r>
            <a:r>
              <a:rPr lang="en-US" dirty="0" smtClean="0"/>
              <a:t>integers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255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RGB Colors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75849" y="2133600"/>
            <a:ext cx="1381125" cy="1381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63292" y="5425524"/>
            <a:ext cx="1369721" cy="609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2031352" y="5181601"/>
            <a:ext cx="5968061" cy="10895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#07f2b3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&lt;!– or --&gt;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rgb (7, 242, 179)</a:t>
            </a:r>
          </a:p>
        </p:txBody>
      </p:sp>
      <p:sp>
        <p:nvSpPr>
          <p:cNvPr id="10" name="Down Arrow 9"/>
          <p:cNvSpPr/>
          <p:nvPr/>
        </p:nvSpPr>
        <p:spPr>
          <a:xfrm rot="16200000">
            <a:off x="8233223" y="5481192"/>
            <a:ext cx="294380" cy="457196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40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Standard RGB colors with an </a:t>
            </a:r>
            <a:r>
              <a:rPr lang="en-US" dirty="0"/>
              <a:t>opacity value for </a:t>
            </a:r>
            <a:r>
              <a:rPr lang="en-US" dirty="0" smtClean="0"/>
              <a:t>the color</a:t>
            </a:r>
            <a:br>
              <a:rPr lang="en-US" dirty="0" smtClean="0"/>
            </a:br>
            <a:r>
              <a:rPr lang="en-US" dirty="0" smtClean="0"/>
              <a:t>(alpha channel)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Syntax: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rgba(&lt;red&gt;,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&lt;green&gt;, &lt;blue&gt;,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&lt;alpha&gt;)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range for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red</a:t>
            </a:r>
            <a:r>
              <a:rPr lang="en-US" dirty="0"/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green</a:t>
            </a:r>
            <a:r>
              <a:rPr lang="en-US" dirty="0"/>
              <a:t> and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blue</a:t>
            </a:r>
            <a:r>
              <a:rPr lang="en-US" dirty="0"/>
              <a:t> is </a:t>
            </a:r>
            <a:r>
              <a:rPr lang="en-US" dirty="0" smtClean="0"/>
              <a:t>in range [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 smtClean="0"/>
              <a:t>…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255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]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range for </a:t>
            </a:r>
            <a:r>
              <a:rPr lang="en-US" dirty="0" smtClean="0"/>
              <a:t>the alpha channel is </a:t>
            </a:r>
            <a:r>
              <a:rPr lang="en-US" dirty="0"/>
              <a:t>between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0.0</a:t>
            </a:r>
            <a:r>
              <a:rPr lang="en-US" dirty="0"/>
              <a:t> and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1.0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rgba(255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0, 0, 0.5)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RGBA Colors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51888" y="1975734"/>
            <a:ext cx="1381125" cy="1381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61012" y="5562600"/>
            <a:ext cx="1369721" cy="609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Down Arrow 9"/>
          <p:cNvSpPr/>
          <p:nvPr/>
        </p:nvSpPr>
        <p:spPr>
          <a:xfrm rot="16200000">
            <a:off x="5030943" y="5604892"/>
            <a:ext cx="294380" cy="457196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55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Hue is a degree on the color </a:t>
            </a:r>
            <a:r>
              <a:rPr lang="en-US" dirty="0" smtClean="0"/>
              <a:t>wheel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 smtClean="0"/>
              <a:t> </a:t>
            </a:r>
            <a:r>
              <a:rPr lang="en-US" dirty="0"/>
              <a:t>(or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360</a:t>
            </a:r>
            <a:r>
              <a:rPr lang="en-US" dirty="0"/>
              <a:t>) is </a:t>
            </a:r>
            <a:r>
              <a:rPr lang="en-US" dirty="0" smtClean="0"/>
              <a:t>red,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120</a:t>
            </a:r>
            <a:r>
              <a:rPr lang="en-US" dirty="0" smtClean="0"/>
              <a:t> </a:t>
            </a:r>
            <a:r>
              <a:rPr lang="en-US" dirty="0"/>
              <a:t>is green,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240</a:t>
            </a:r>
            <a:r>
              <a:rPr lang="en-US" dirty="0"/>
              <a:t> is blue</a:t>
            </a:r>
            <a:endParaRPr lang="en-US" dirty="0" smtClean="0"/>
          </a:p>
          <a:p>
            <a:r>
              <a:rPr lang="en-US" dirty="0"/>
              <a:t>Saturation is a percentage </a:t>
            </a:r>
            <a:r>
              <a:rPr lang="en-US" dirty="0" smtClean="0"/>
              <a:t>value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100%</a:t>
            </a:r>
            <a:r>
              <a:rPr lang="en-US" dirty="0"/>
              <a:t> is the full </a:t>
            </a:r>
            <a:r>
              <a:rPr lang="en-US" dirty="0" smtClean="0"/>
              <a:t>color</a:t>
            </a:r>
          </a:p>
          <a:p>
            <a:r>
              <a:rPr lang="en-US" dirty="0"/>
              <a:t>Lightness is also a </a:t>
            </a:r>
            <a:r>
              <a:rPr lang="en-US" dirty="0" smtClean="0"/>
              <a:t>percentage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0%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is dark (</a:t>
            </a:r>
            <a:r>
              <a:rPr lang="en-US" dirty="0" smtClean="0"/>
              <a:t>black)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100%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is light (white</a:t>
            </a:r>
            <a:r>
              <a:rPr lang="en-US" dirty="0" smtClean="0"/>
              <a:t>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50%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is the </a:t>
            </a:r>
            <a:r>
              <a:rPr lang="en-US" dirty="0" smtClean="0"/>
              <a:t>average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HSL Colors</a:t>
            </a: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32912" y="4038600"/>
            <a:ext cx="2667000" cy="20002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67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HSLA allows </a:t>
            </a:r>
            <a:r>
              <a:rPr lang="en-US" dirty="0"/>
              <a:t>a fourth value, which sets the Opacity (via the Alpha channel) of the </a:t>
            </a:r>
            <a:r>
              <a:rPr lang="en-US" dirty="0" smtClean="0"/>
              <a:t>element</a:t>
            </a:r>
          </a:p>
          <a:p>
            <a:r>
              <a:rPr lang="en-US" dirty="0"/>
              <a:t>As RGBA is to RGB, HSLA is to </a:t>
            </a:r>
            <a:r>
              <a:rPr lang="en-US" dirty="0" smtClean="0"/>
              <a:t>HSL</a:t>
            </a:r>
          </a:p>
          <a:p>
            <a:r>
              <a:rPr lang="en-US" dirty="0" smtClean="0"/>
              <a:t>Supported </a:t>
            </a:r>
            <a:r>
              <a:rPr lang="en-US" dirty="0"/>
              <a:t>in IE9+, Firefox 3+, Chrome, Safari, and in Opera </a:t>
            </a:r>
            <a:r>
              <a:rPr lang="en-US" dirty="0" smtClean="0"/>
              <a:t>10+</a:t>
            </a:r>
          </a:p>
          <a:p>
            <a:r>
              <a:rPr lang="en-US" dirty="0" smtClean="0"/>
              <a:t>Example: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hsla(0, 100%, 50%, 0.5)</a:t>
            </a:r>
          </a:p>
          <a:p>
            <a:pPr lvl="1"/>
            <a:r>
              <a:rPr lang="en-US" dirty="0"/>
              <a:t>Result: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HSLA Colors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18412" y="3726773"/>
            <a:ext cx="3048000" cy="27572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84412" y="5105400"/>
            <a:ext cx="2209800" cy="506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868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236801"/>
            <a:ext cx="7924800" cy="820600"/>
          </a:xfrm>
        </p:spPr>
        <p:txBody>
          <a:bodyPr/>
          <a:lstStyle/>
          <a:p>
            <a:r>
              <a:rPr lang="en-US" dirty="0" smtClean="0"/>
              <a:t>Color Values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32012" y="2097880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3070" y="2895600"/>
            <a:ext cx="2971800" cy="29718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8623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0812" y="4953000"/>
            <a:ext cx="11658600" cy="820600"/>
          </a:xfrm>
        </p:spPr>
        <p:txBody>
          <a:bodyPr/>
          <a:lstStyle/>
          <a:p>
            <a:r>
              <a:rPr lang="en-US" dirty="0" smtClean="0"/>
              <a:t>Default Browser Styles and Precedence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Default Styles and Style Precedence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7412" y="1447800"/>
            <a:ext cx="4267200" cy="2719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6393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1049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 smtClean="0"/>
              <a:t>Browsers have predefined CSS styles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Used when there is no CSS information or any other style information in the document</a:t>
            </a:r>
          </a:p>
          <a:p>
            <a:pPr>
              <a:lnSpc>
                <a:spcPct val="100000"/>
              </a:lnSpc>
              <a:defRPr/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Caution</a:t>
            </a:r>
            <a:r>
              <a:rPr lang="en-US" dirty="0" smtClean="0"/>
              <a:t>: default styles differ in browsers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M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argins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paddings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fonts </a:t>
            </a:r>
            <a:r>
              <a:rPr lang="en-US" dirty="0" smtClean="0"/>
              <a:t>differ most often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Usually developers reset them</a:t>
            </a:r>
            <a:endParaRPr lang="bg-BG" dirty="0" smtClean="0"/>
          </a:p>
        </p:txBody>
      </p:sp>
      <p:sp>
        <p:nvSpPr>
          <p:cNvPr id="104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Default Browser Styles</a:t>
            </a:r>
            <a:endParaRPr lang="bg-BG" dirty="0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062038" y="5105400"/>
            <a:ext cx="101377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{ margin: 0; padding: 0;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76325" y="5817513"/>
            <a:ext cx="10137774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body, h1, p, ul, li { margin: 0; padding: 0; }</a:t>
            </a:r>
          </a:p>
        </p:txBody>
      </p:sp>
    </p:spTree>
    <p:extLst>
      <p:ext uri="{BB962C8B-B14F-4D97-AF65-F5344CB8AC3E}">
        <p14:creationId xmlns:p14="http://schemas.microsoft.com/office/powerpoint/2010/main" val="35178972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sp>
        <p:nvSpPr>
          <p:cNvPr id="1047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There are browser, user and author stylesheets with "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normal</a:t>
            </a:r>
            <a:r>
              <a:rPr lang="en-US" dirty="0" smtClean="0"/>
              <a:t>" and "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important</a:t>
            </a:r>
            <a:r>
              <a:rPr lang="en-US" dirty="0" smtClean="0"/>
              <a:t>" declarations</a:t>
            </a:r>
          </a:p>
          <a:p>
            <a:pPr lvl="1">
              <a:defRPr/>
            </a:pPr>
            <a:r>
              <a:rPr lang="en-US" dirty="0" smtClean="0"/>
              <a:t>Browser styles (defined by the user-agent, least priority)</a:t>
            </a:r>
          </a:p>
          <a:p>
            <a:pPr lvl="1">
              <a:defRPr/>
            </a:pPr>
            <a:r>
              <a:rPr lang="en-US" dirty="0" smtClean="0"/>
              <a:t>Normal user styles (defined in the browser's user settings)</a:t>
            </a:r>
          </a:p>
          <a:p>
            <a:pPr lvl="1">
              <a:defRPr/>
            </a:pPr>
            <a:r>
              <a:rPr lang="en-US" dirty="0" smtClean="0"/>
              <a:t>Normal author styles (external, in head, inline)</a:t>
            </a:r>
          </a:p>
          <a:p>
            <a:pPr lvl="1">
              <a:defRPr/>
            </a:pPr>
            <a:r>
              <a:rPr lang="en-US" dirty="0" smtClean="0"/>
              <a:t>Important author styles (defined with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!important</a:t>
            </a:r>
            <a:r>
              <a:rPr lang="en-US" dirty="0" smtClean="0"/>
              <a:t>)</a:t>
            </a:r>
          </a:p>
          <a:p>
            <a:pPr lvl="1">
              <a:defRPr/>
            </a:pPr>
            <a:r>
              <a:rPr lang="en-US" dirty="0" smtClean="0"/>
              <a:t>Important user styles (max priority)</a:t>
            </a:r>
            <a:endParaRPr lang="bg-BG" dirty="0" smtClean="0"/>
          </a:p>
        </p:txBody>
      </p:sp>
      <p:sp>
        <p:nvSpPr>
          <p:cNvPr id="1047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Cascade (Precedence)</a:t>
            </a:r>
            <a:endParaRPr lang="bg-BG" dirty="0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065213" y="5862935"/>
            <a:ext cx="1005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{ color: red !important ; }</a:t>
            </a:r>
          </a:p>
        </p:txBody>
      </p:sp>
    </p:spTree>
    <p:extLst>
      <p:ext uri="{BB962C8B-B14F-4D97-AF65-F5344CB8AC3E}">
        <p14:creationId xmlns:p14="http://schemas.microsoft.com/office/powerpoint/2010/main" val="3636441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Conflicting style definitions are resolved by priority</a:t>
            </a:r>
          </a:p>
          <a:p>
            <a:r>
              <a:rPr lang="en-US" dirty="0" smtClean="0"/>
              <a:t>Priorities of the style definitions</a:t>
            </a:r>
          </a:p>
          <a:p>
            <a:pPr marL="892237" lvl="1" indent="-514350">
              <a:buFont typeface="+mj-lt"/>
              <a:buAutoNum type="arabicPeriod"/>
            </a:pPr>
            <a:r>
              <a:rPr lang="en-US" dirty="0" smtClean="0"/>
              <a:t>External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&lt;link rel="stylesheel" href="…"&gt;</a:t>
            </a:r>
          </a:p>
          <a:p>
            <a:pPr marL="892237" lvl="1" indent="-514350">
              <a:buFont typeface="+mj-lt"/>
              <a:buAutoNum type="arabicPeriod"/>
            </a:pPr>
            <a:r>
              <a:rPr lang="en-US" dirty="0" smtClean="0"/>
              <a:t>Styles in </a:t>
            </a: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&gt;&lt;style&gt;…&lt;/style&gt;&lt;/head&gt;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92237" lvl="1" indent="-514350">
              <a:buFont typeface="+mj-lt"/>
              <a:buAutoNum type="arabicPeriod"/>
            </a:pPr>
            <a:r>
              <a:rPr lang="en-US" dirty="0" smtClean="0"/>
              <a:t>Inline </a:t>
            </a:r>
            <a:r>
              <a:rPr lang="en-US" dirty="0"/>
              <a:t>style </a:t>
            </a:r>
            <a:r>
              <a:rPr lang="en-US" dirty="0" smtClean="0"/>
              <a:t>attributes: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 style="…"&gt;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92237" lvl="1" indent="-514350">
              <a:buFont typeface="+mj-lt"/>
              <a:buAutoNum type="arabicPeriod"/>
            </a:pPr>
            <a:r>
              <a:rPr lang="en-US" dirty="0" smtClean="0"/>
              <a:t>Using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!important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92237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of Style Definitions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065213" y="5334000"/>
            <a:ext cx="1005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h1.big {color:red !important}</a:t>
            </a:r>
          </a:p>
        </p:txBody>
      </p:sp>
    </p:spTree>
    <p:extLst>
      <p:ext uri="{BB962C8B-B14F-4D97-AF65-F5344CB8AC3E}">
        <p14:creationId xmlns:p14="http://schemas.microsoft.com/office/powerpoint/2010/main" val="101968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524959"/>
            <a:ext cx="8938472" cy="8206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CSS Intro</a:t>
            </a:r>
            <a:endParaRPr lang="bg-BG" dirty="0" smtClean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326927"/>
            <a:ext cx="8938472" cy="692873"/>
          </a:xfrm>
        </p:spPr>
        <p:txBody>
          <a:bodyPr/>
          <a:lstStyle/>
          <a:p>
            <a:r>
              <a:rPr lang="en-US" dirty="0"/>
              <a:t>Styling with Cascading </a:t>
            </a:r>
            <a:r>
              <a:rPr lang="en-US" noProof="1" smtClean="0"/>
              <a:t>Stylesheets</a:t>
            </a:r>
            <a:endParaRPr lang="en-US" noProof="1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67867" y="2001066"/>
            <a:ext cx="3253590" cy="2190750"/>
          </a:xfrm>
          <a:prstGeom prst="roundRect">
            <a:avLst>
              <a:gd name="adj" fmla="val 4783"/>
            </a:avLst>
          </a:prstGeom>
          <a:noFill/>
          <a:ln>
            <a:noFill/>
          </a:ln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http://blog.arcane-graphics.com/wp-content/uploads/2009/01/1083339_computer_abbreviations_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40012" y="2001066"/>
            <a:ext cx="2921000" cy="2190750"/>
          </a:xfrm>
          <a:prstGeom prst="roundRect">
            <a:avLst>
              <a:gd name="adj" fmla="val 4783"/>
            </a:avLst>
          </a:prstGeom>
          <a:noFill/>
          <a:ln>
            <a:noFill/>
          </a:ln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iconarchive.com/icons/enhancedlabs/lha-objects/128/Filetype-CSS-ic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643370">
            <a:off x="5163883" y="1433192"/>
            <a:ext cx="1654152" cy="1654152"/>
          </a:xfrm>
          <a:prstGeom prst="rect">
            <a:avLst/>
          </a:prstGeom>
          <a:noFill/>
          <a:effectLst>
            <a:outerShdw blurRad="127000" dist="38100" dir="2700000" sx="104000" sy="104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7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Selector priorities depend on: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 </a:t>
            </a:r>
            <a:r>
              <a:rPr lang="en-US" dirty="0" smtClean="0"/>
              <a:t>Priority (Specificity)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4412" y="2590800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4212" y="2595518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/>
              <a:t>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01688" y="2590800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11488" y="2590800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15788" y="3899848"/>
            <a:ext cx="1887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inline styles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3838376" y="3868003"/>
            <a:ext cx="18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number </a:t>
            </a:r>
            <a:r>
              <a:rPr lang="en-US" sz="2800" dirty="0" smtClean="0"/>
              <a:t>of</a:t>
            </a:r>
            <a:br>
              <a:rPr lang="en-US" sz="2800" dirty="0" smtClean="0"/>
            </a:br>
            <a:r>
              <a:rPr lang="en-US" sz="2800" dirty="0" smtClean="0"/>
              <a:t>id selectors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6108578" y="3899848"/>
            <a:ext cx="17219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number </a:t>
            </a:r>
            <a:r>
              <a:rPr lang="en-US" sz="2800" dirty="0" smtClean="0"/>
              <a:t>of</a:t>
            </a:r>
            <a:br>
              <a:rPr lang="en-US" sz="2800" dirty="0" smtClean="0"/>
            </a:br>
            <a:r>
              <a:rPr lang="en-US" sz="2800" dirty="0" smtClean="0"/>
              <a:t>class</a:t>
            </a:r>
            <a:br>
              <a:rPr lang="en-US" sz="2800" dirty="0" smtClean="0"/>
            </a:br>
            <a:r>
              <a:rPr lang="en-US" sz="2800" dirty="0" smtClean="0"/>
              <a:t>selectors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8266633" y="3859966"/>
            <a:ext cx="17219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number </a:t>
            </a:r>
            <a:r>
              <a:rPr lang="en-US" sz="2800" dirty="0" smtClean="0"/>
              <a:t>of</a:t>
            </a:r>
            <a:br>
              <a:rPr lang="en-US" sz="2800" dirty="0" smtClean="0"/>
            </a:br>
            <a:r>
              <a:rPr lang="en-US" sz="2800" dirty="0" smtClean="0"/>
              <a:t>element</a:t>
            </a:r>
            <a:br>
              <a:rPr lang="en-US" sz="2800" dirty="0" smtClean="0"/>
            </a:br>
            <a:r>
              <a:rPr lang="en-US" sz="2800" dirty="0" smtClean="0"/>
              <a:t>selectors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556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 Priority (Specificity</a:t>
            </a:r>
            <a:r>
              <a:rPr lang="en-US" dirty="0" smtClean="0"/>
              <a:t>) – Example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862880" y="1305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{ color: #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FFF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625880" y="1305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0, 0, 0, 1</a:t>
            </a:r>
            <a:endParaRPr lang="en-US" sz="2800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862880" y="2067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.intro { color: #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345678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625880" y="2067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0, 0, 1</a:t>
            </a:r>
            <a:r>
              <a:rPr lang="en-US" sz="2800" smtClean="0"/>
              <a:t>, 0</a:t>
            </a:r>
            <a:endParaRPr lang="en-US" sz="2800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862880" y="2829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#header { color: #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000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625880" y="2829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0, 1, 0, 0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862880" y="3591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style="color: 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blue"&gt;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Text&lt;/p&gt;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25880" y="3591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1, 0, 0, 0</a:t>
            </a: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862880" y="4353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p.intro#header { color: #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FFF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25880" y="4353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0, 1, 1, 1</a:t>
            </a:r>
            <a:endParaRPr lang="en-US" sz="2800" dirty="0"/>
          </a:p>
        </p:txBody>
      </p:sp>
      <p:sp>
        <p:nvSpPr>
          <p:cNvPr id="15" name="Rectangle 5"/>
          <p:cNvSpPr>
            <a:spLocks noChangeArrowheads="1"/>
          </p:cNvSpPr>
          <p:nvPr/>
        </p:nvSpPr>
        <p:spPr bwMode="auto">
          <a:xfrm>
            <a:off x="862880" y="5115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p.intro.big#header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color: #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FFF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625880" y="5115580"/>
            <a:ext cx="1430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0, </a:t>
            </a:r>
            <a:r>
              <a:rPr lang="en-US" sz="2800" dirty="0" smtClean="0"/>
              <a:t>1, 2, </a:t>
            </a:r>
            <a:r>
              <a:rPr lang="en-US" sz="2800" dirty="0"/>
              <a:t>1</a:t>
            </a: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862880" y="5877580"/>
            <a:ext cx="8382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{ color: #000 !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important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625880" y="5877580"/>
            <a:ext cx="1650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important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728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2853176"/>
            <a:ext cx="8938472" cy="820600"/>
          </a:xfrm>
        </p:spPr>
        <p:txBody>
          <a:bodyPr/>
          <a:lstStyle/>
          <a:p>
            <a:pPr algn="ctr"/>
            <a:r>
              <a:rPr lang="en-US" dirty="0" smtClean="0"/>
              <a:t>CSS Selectors Precedence 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437539">
            <a:off x="2252807" y="942670"/>
            <a:ext cx="7683211" cy="1451945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32012" y="4381500"/>
            <a:ext cx="1905000" cy="1905000"/>
          </a:xfrm>
          <a:prstGeom prst="roundRect">
            <a:avLst>
              <a:gd name="adj" fmla="val 9238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http://thehardsix.com/wp-content/uploads/2007/11/css_iesucks.png"/>
          <p:cNvPicPr>
            <a:picLocks noChangeAspect="1" noChangeArrowheads="1"/>
          </p:cNvPicPr>
          <p:nvPr/>
        </p:nvPicPr>
        <p:blipFill>
          <a:blip r:embed="rId4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59687" y="4097079"/>
            <a:ext cx="2095078" cy="232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446212" y="36551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62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CSS Tricks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2"/>
              </a:rPr>
              <a:t>http://css-tricks.com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US" dirty="0" smtClean="0"/>
              <a:t>The CSS documentation at WebPlatform.org: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docs.webplatform.org/wiki/css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CSS documentation at Mozilla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developer.mozilla.org/en-US/docs/CSS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CSS3 tutorial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5"/>
              </a:rPr>
              <a:t>http://www.w3schools.com/css3</a:t>
            </a:r>
            <a:r>
              <a:rPr lang="en-US" dirty="0" smtClean="0">
                <a:hlinkClick r:id="rId5"/>
              </a:rPr>
              <a:t>/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8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066800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600" dirty="0"/>
              <a:t>CSS </a:t>
            </a:r>
            <a:r>
              <a:rPr lang="en-US" sz="3600" noProof="1"/>
              <a:t>stylesheets</a:t>
            </a:r>
            <a:r>
              <a:rPr lang="en-US" sz="3600" dirty="0"/>
              <a:t> are sequences of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rules</a:t>
            </a:r>
          </a:p>
          <a:p>
            <a:pPr marL="627063" lvl="1" indent="-323850">
              <a:lnSpc>
                <a:spcPct val="100000"/>
              </a:lnSpc>
            </a:pPr>
            <a:r>
              <a:rPr lang="en-US" dirty="0"/>
              <a:t>Each rule </a:t>
            </a:r>
            <a:r>
              <a:rPr lang="en-US" dirty="0" smtClean="0"/>
              <a:t>has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selector</a:t>
            </a:r>
            <a:r>
              <a:rPr lang="en-US" dirty="0" smtClean="0"/>
              <a:t> and holds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declarations</a:t>
            </a:r>
            <a:r>
              <a:rPr lang="en-US" dirty="0" smtClean="0"/>
              <a:t>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property</a:t>
            </a:r>
            <a:r>
              <a:rPr lang="en-US" dirty="0" smtClean="0"/>
              <a:t> +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dirty="0"/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CSS </a:t>
            </a:r>
            <a:r>
              <a:rPr lang="en-US" noProof="1"/>
              <a:t>stylesheets</a:t>
            </a:r>
            <a:r>
              <a:rPr lang="en-US" dirty="0"/>
              <a:t> </a:t>
            </a:r>
            <a:r>
              <a:rPr lang="en-US" dirty="0" smtClean="0"/>
              <a:t>can be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external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internal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inline</a:t>
            </a:r>
          </a:p>
          <a:p>
            <a:pPr marL="627063" lvl="1" indent="-323850">
              <a:lnSpc>
                <a:spcPct val="100000"/>
              </a:lnSpc>
            </a:pPr>
            <a:r>
              <a:rPr lang="en-US" dirty="0" smtClean="0"/>
              <a:t>External CSS files are recommended in most cases</a:t>
            </a:r>
          </a:p>
          <a:p>
            <a:pPr marL="512817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CSS selectors work by tag, by id, by class, etc.</a:t>
            </a:r>
          </a:p>
          <a:p>
            <a:pPr marL="627063" lvl="1" indent="-323850">
              <a:lnSpc>
                <a:spcPct val="100000"/>
              </a:lnSpc>
            </a:pPr>
            <a:r>
              <a:rPr lang="en-US" dirty="0" smtClean="0"/>
              <a:t>Nested selectors and pseudo-selectors</a:t>
            </a:r>
          </a:p>
          <a:p>
            <a:pPr marL="512817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CSS values use different formats and metrics</a:t>
            </a:r>
          </a:p>
          <a:p>
            <a:pPr marL="627063" lvl="1" indent="-323850">
              <a:lnSpc>
                <a:spcPct val="100000"/>
              </a:lnSpc>
            </a:pPr>
            <a:r>
              <a:rPr lang="en-US" dirty="0" smtClean="0"/>
              <a:t>Pixels, inches, points, RGB colors, HSL colors, etc.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168" y="4114800"/>
            <a:ext cx="3072859" cy="227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75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Overview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hlinkClick r:id="rId15"/>
              </a:rPr>
              <a:t>https://softuni.bg/courses/web-fundamentals/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61084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HTML Basics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CSS Styling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8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9840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Cascading Style Sheets </a:t>
            </a:r>
            <a:r>
              <a:rPr lang="en-US" sz="3200" dirty="0"/>
              <a:t>(CSS)</a:t>
            </a:r>
          </a:p>
          <a:p>
            <a:pPr lvl="1">
              <a:defRPr/>
            </a:pPr>
            <a:r>
              <a:rPr lang="en-US" sz="3000" dirty="0"/>
              <a:t>Used to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describe</a:t>
            </a:r>
            <a:r>
              <a:rPr lang="en-US" sz="3000" dirty="0"/>
              <a:t> the presentation of documents</a:t>
            </a:r>
          </a:p>
          <a:p>
            <a:pPr lvl="1">
              <a:defRPr/>
            </a:pPr>
            <a:r>
              <a:rPr lang="en-US" sz="3000" dirty="0"/>
              <a:t>Define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sizes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spacing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fonts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colors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layout</a:t>
            </a:r>
            <a:r>
              <a:rPr lang="en-US" sz="3000" dirty="0"/>
              <a:t>, etc.</a:t>
            </a:r>
          </a:p>
          <a:p>
            <a:pPr lvl="1">
              <a:defRPr/>
            </a:pPr>
            <a:r>
              <a:rPr lang="en-US" sz="3000" dirty="0"/>
              <a:t>Improve content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accessibility</a:t>
            </a:r>
          </a:p>
          <a:p>
            <a:pPr lvl="1">
              <a:defRPr/>
            </a:pPr>
            <a:r>
              <a:rPr lang="en-US" sz="3000" dirty="0"/>
              <a:t>Improve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flexibility</a:t>
            </a:r>
          </a:p>
          <a:p>
            <a:pPr>
              <a:defRPr/>
            </a:pPr>
            <a:r>
              <a:rPr lang="en-US" sz="3200" dirty="0"/>
              <a:t>Designed to separate presentation from content</a:t>
            </a:r>
          </a:p>
          <a:p>
            <a:pPr>
              <a:defRPr/>
            </a:pPr>
            <a:r>
              <a:rPr lang="en-US" sz="3200" dirty="0"/>
              <a:t>Due to CSS, all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HTML presentation</a:t>
            </a:r>
            <a:r>
              <a:rPr lang="en-US" sz="3200" dirty="0"/>
              <a:t> tags and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attributes</a:t>
            </a:r>
            <a:r>
              <a:rPr lang="en-US" sz="3200" dirty="0"/>
              <a:t> are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deprecated</a:t>
            </a:r>
            <a:r>
              <a:rPr lang="en-US" sz="3200" dirty="0"/>
              <a:t>, e.g.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&lt;font&gt;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&lt;center&gt;</a:t>
            </a:r>
            <a:r>
              <a:rPr lang="en-US" sz="3200" dirty="0" smtClean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&lt;b&gt;</a:t>
            </a:r>
            <a:r>
              <a:rPr lang="en-US" sz="3200" dirty="0" smtClean="0"/>
              <a:t>,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&lt;i&gt;</a:t>
            </a:r>
            <a:r>
              <a:rPr lang="en-US" sz="3200" dirty="0" smtClean="0"/>
              <a:t>, etc</a:t>
            </a:r>
            <a:r>
              <a:rPr lang="en-US" sz="3200" dirty="0"/>
              <a:t>.</a:t>
            </a:r>
          </a:p>
        </p:txBody>
      </p:sp>
      <p:sp>
        <p:nvSpPr>
          <p:cNvPr id="98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Introduction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32391561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100045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dirty="0" smtClean="0"/>
              <a:t>CSS </a:t>
            </a:r>
            <a:r>
              <a:rPr lang="en-US" sz="3200" noProof="1" smtClean="0"/>
              <a:t>Stylesheets</a:t>
            </a:r>
            <a:r>
              <a:rPr lang="en-US" sz="3200" dirty="0" smtClean="0"/>
              <a:t> </a:t>
            </a:r>
            <a:r>
              <a:rPr lang="en-US" sz="3200" dirty="0"/>
              <a:t>consist of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rules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selectors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declarations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values</a:t>
            </a:r>
          </a:p>
          <a:p>
            <a:pPr>
              <a:defRPr/>
            </a:pPr>
            <a:endParaRPr lang="en-US" sz="3200" dirty="0"/>
          </a:p>
          <a:p>
            <a:pPr>
              <a:defRPr/>
            </a:pPr>
            <a:endParaRPr lang="en-US" sz="3200" dirty="0"/>
          </a:p>
          <a:p>
            <a:pPr>
              <a:spcBef>
                <a:spcPts val="1200"/>
              </a:spcBef>
              <a:defRPr/>
            </a:pP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Selectors</a:t>
            </a:r>
            <a:r>
              <a:rPr lang="en-US" sz="3200" dirty="0"/>
              <a:t> are separated by commas</a:t>
            </a:r>
          </a:p>
          <a:p>
            <a:pPr>
              <a:defRPr/>
            </a:pP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Declarations</a:t>
            </a:r>
            <a:r>
              <a:rPr lang="en-US" sz="3200" dirty="0"/>
              <a:t> are separated by semicolons</a:t>
            </a:r>
          </a:p>
          <a:p>
            <a:pPr>
              <a:defRPr/>
            </a:pP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Properties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values</a:t>
            </a:r>
            <a:r>
              <a:rPr lang="en-US" sz="3200" dirty="0"/>
              <a:t> are separated by colons</a:t>
            </a:r>
            <a:endParaRPr lang="bg-BG" sz="3200" dirty="0"/>
          </a:p>
        </p:txBody>
      </p:sp>
      <p:sp>
        <p:nvSpPr>
          <p:cNvPr id="1000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CSS Style Sheets Syntax</a:t>
            </a:r>
            <a:endParaRPr lang="bg-BG" dirty="0" smtClean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622412" y="5862935"/>
            <a:ext cx="10944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nav h2, h3.big, #title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color: green; font-weight: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bold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17874" y="2057400"/>
            <a:ext cx="5549900" cy="1447800"/>
          </a:xfrm>
          <a:prstGeom prst="roundRect">
            <a:avLst>
              <a:gd name="adj" fmla="val 2455"/>
            </a:avLst>
          </a:prstGeom>
          <a:noFill/>
          <a:ln w="9525">
            <a:solidFill>
              <a:schemeClr val="tx1">
                <a:lumMod val="9500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823450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998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Priority scheme determining which style rules apply to element</a:t>
            </a:r>
          </a:p>
          <a:p>
            <a:pPr lvl="1">
              <a:defRPr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Cascade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priorities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specificity (weight)</a:t>
            </a:r>
            <a:r>
              <a:rPr lang="en-US" dirty="0" smtClean="0"/>
              <a:t> are calculated and assigned to the rules</a:t>
            </a:r>
          </a:p>
          <a:p>
            <a:pPr lvl="1">
              <a:defRPr/>
            </a:pPr>
            <a:r>
              <a:rPr lang="en-US" dirty="0" smtClean="0"/>
              <a:t>Child elements in the HTML DOM tree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inherit</a:t>
            </a:r>
            <a:r>
              <a:rPr lang="en-US" dirty="0" smtClean="0"/>
              <a:t> styles from their parent</a:t>
            </a:r>
          </a:p>
          <a:p>
            <a:pPr lvl="2">
              <a:defRPr/>
            </a:pPr>
            <a:r>
              <a:rPr lang="en-US" dirty="0" smtClean="0"/>
              <a:t>Can override them</a:t>
            </a:r>
          </a:p>
          <a:p>
            <a:pPr lvl="2">
              <a:defRPr/>
            </a:pPr>
            <a:r>
              <a:rPr lang="en-US" dirty="0" smtClean="0"/>
              <a:t>Control via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!important</a:t>
            </a:r>
            <a:r>
              <a:rPr lang="en-US" dirty="0" smtClean="0"/>
              <a:t> rule</a:t>
            </a:r>
            <a:endParaRPr lang="bg-BG" dirty="0" smtClean="0"/>
          </a:p>
        </p:txBody>
      </p:sp>
      <p:sp>
        <p:nvSpPr>
          <p:cNvPr id="998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Why “Cascading”?</a:t>
            </a:r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33604407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3284</Words>
  <Application>Microsoft Office PowerPoint</Application>
  <PresentationFormat>Custom</PresentationFormat>
  <Paragraphs>600</Paragraphs>
  <Slides>67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67</vt:i4>
      </vt:variant>
    </vt:vector>
  </HeadingPairs>
  <TitlesOfParts>
    <vt:vector size="70" baseType="lpstr">
      <vt:lpstr>SoftUni 16x9</vt:lpstr>
      <vt:lpstr>1_SoftUni 16x9</vt:lpstr>
      <vt:lpstr>2_SoftUni 16x9</vt:lpstr>
      <vt:lpstr>CSS Overview </vt:lpstr>
      <vt:lpstr>Table of Contents</vt:lpstr>
      <vt:lpstr>Cascading Style Sheets</vt:lpstr>
      <vt:lpstr>CSS: Philosophy</vt:lpstr>
      <vt:lpstr>The Resulting Page</vt:lpstr>
      <vt:lpstr>CSS Intro</vt:lpstr>
      <vt:lpstr>CSS Introduction</vt:lpstr>
      <vt:lpstr>CSS Style Sheets Syntax</vt:lpstr>
      <vt:lpstr>Why “Cascading”?</vt:lpstr>
      <vt:lpstr>Why "Cascading"? (2)</vt:lpstr>
      <vt:lpstr>Style Inheritance</vt:lpstr>
      <vt:lpstr>CSS, HTML and Media</vt:lpstr>
      <vt:lpstr>CSS Selectors</vt:lpstr>
      <vt:lpstr>CSS Selectors</vt:lpstr>
      <vt:lpstr>Primary Selectors</vt:lpstr>
      <vt:lpstr>Nested Selectors</vt:lpstr>
      <vt:lpstr>Nested Selectors (2)</vt:lpstr>
      <vt:lpstr>Attribute Selectors</vt:lpstr>
      <vt:lpstr>Combined CSS Selectors</vt:lpstr>
      <vt:lpstr>Combining Multiple Selectors</vt:lpstr>
      <vt:lpstr>CSS Selectors</vt:lpstr>
      <vt:lpstr>Importing CSS  Into HTML</vt:lpstr>
      <vt:lpstr>Importing CSS Into HTML</vt:lpstr>
      <vt:lpstr>Linking HTML and CSS (2)</vt:lpstr>
      <vt:lpstr>Inline Styles: Example</vt:lpstr>
      <vt:lpstr>Embedded Styles</vt:lpstr>
      <vt:lpstr>Embedded Styles: Example</vt:lpstr>
      <vt:lpstr>Embedded Styles: Example (3)</vt:lpstr>
      <vt:lpstr>External CSS Styles</vt:lpstr>
      <vt:lpstr>External CSS Styles (2)</vt:lpstr>
      <vt:lpstr>External Styles: Example</vt:lpstr>
      <vt:lpstr>External Styles: Example (2)</vt:lpstr>
      <vt:lpstr>External Styles: Example (3)</vt:lpstr>
      <vt:lpstr>Pseudo Selectors</vt:lpstr>
      <vt:lpstr>Common Pseudo Selectors</vt:lpstr>
      <vt:lpstr>Common Pseudo Selectors</vt:lpstr>
      <vt:lpstr>Structural Pseudo-Classes</vt:lpstr>
      <vt:lpstr>Structural Pseudo-Classes (2)</vt:lpstr>
      <vt:lpstr>Structural Pseudo-Classes (3)</vt:lpstr>
      <vt:lpstr>Structural Selectors</vt:lpstr>
      <vt:lpstr>The UI Element States Pseudo-Classes</vt:lpstr>
      <vt:lpstr>UI Selectors</vt:lpstr>
      <vt:lpstr>Other CSS 3 Selectors</vt:lpstr>
      <vt:lpstr>Other CSS 3 Selectors</vt:lpstr>
      <vt:lpstr>Exercise in class</vt:lpstr>
      <vt:lpstr>CSS Values</vt:lpstr>
      <vt:lpstr>CSS Values</vt:lpstr>
      <vt:lpstr>Size Values</vt:lpstr>
      <vt:lpstr>Size Values</vt:lpstr>
      <vt:lpstr>Color Values</vt:lpstr>
      <vt:lpstr>RGB Colors</vt:lpstr>
      <vt:lpstr>RGBA Colors</vt:lpstr>
      <vt:lpstr>HSL Colors</vt:lpstr>
      <vt:lpstr>HSLA Colors</vt:lpstr>
      <vt:lpstr>Color Values</vt:lpstr>
      <vt:lpstr>Default Browser Styles and Precedence</vt:lpstr>
      <vt:lpstr>Default Browser Styles</vt:lpstr>
      <vt:lpstr>CSS Cascade (Precedence)</vt:lpstr>
      <vt:lpstr>Order of Style Definitions</vt:lpstr>
      <vt:lpstr>Selector Priority (Specificity)</vt:lpstr>
      <vt:lpstr>Selector Priority (Specificity) – Example</vt:lpstr>
      <vt:lpstr>CSS Selectors Precedence </vt:lpstr>
      <vt:lpstr>CSS References</vt:lpstr>
      <vt:lpstr>Summary</vt:lpstr>
      <vt:lpstr>CSS Overview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Overview</dc:title>
  <dc:subject>Software Development Course</dc:subject>
  <dc:creator/>
  <cp:keywords>CSS, Web, SoftUni, Software University, programming, software development, software engineering, course, CSS selectors, CSS rules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2015-12-04T14:45:11Z</dcterms:modified>
  <cp:category>HTML, CSS, Web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